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422" r:id="rId3"/>
    <p:sldId id="257" r:id="rId4"/>
    <p:sldId id="430" r:id="rId5"/>
    <p:sldId id="431" r:id="rId6"/>
    <p:sldId id="432" r:id="rId7"/>
    <p:sldId id="433" r:id="rId8"/>
    <p:sldId id="434" r:id="rId9"/>
    <p:sldId id="440" r:id="rId10"/>
    <p:sldId id="441" r:id="rId11"/>
    <p:sldId id="436" r:id="rId12"/>
    <p:sldId id="437" r:id="rId13"/>
    <p:sldId id="438" r:id="rId14"/>
    <p:sldId id="439" r:id="rId15"/>
    <p:sldId id="423" r:id="rId16"/>
    <p:sldId id="426" r:id="rId17"/>
    <p:sldId id="424" r:id="rId18"/>
    <p:sldId id="427" r:id="rId19"/>
    <p:sldId id="428" r:id="rId20"/>
    <p:sldId id="429" r:id="rId21"/>
    <p:sldId id="442" r:id="rId22"/>
    <p:sldId id="417" r:id="rId23"/>
    <p:sldId id="278" r:id="rId24"/>
    <p:sldId id="276" r:id="rId25"/>
    <p:sldId id="277" r:id="rId26"/>
    <p:sldId id="283" r:id="rId27"/>
    <p:sldId id="407" r:id="rId28"/>
    <p:sldId id="405" r:id="rId29"/>
    <p:sldId id="411" r:id="rId30"/>
    <p:sldId id="412" r:id="rId31"/>
    <p:sldId id="281" r:id="rId32"/>
    <p:sldId id="282" r:id="rId33"/>
    <p:sldId id="402" r:id="rId34"/>
    <p:sldId id="403" r:id="rId35"/>
    <p:sldId id="404" r:id="rId36"/>
    <p:sldId id="406" r:id="rId37"/>
    <p:sldId id="420" r:id="rId38"/>
    <p:sldId id="421" r:id="rId39"/>
    <p:sldId id="419" r:id="rId40"/>
    <p:sldId id="280" r:id="rId41"/>
    <p:sldId id="262" r:id="rId42"/>
  </p:sldIdLst>
  <p:sldSz cx="18288000" cy="10287000"/>
  <p:notesSz cx="6858000" cy="9144000"/>
  <p:embeddedFontLs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Cooper Hewitt" panose="020B0604020202020204" charset="0"/>
      <p:regular r:id="rId49"/>
    </p:embeddedFont>
    <p:embeddedFont>
      <p:font typeface="Muli" panose="020B0604020202020204" charset="0"/>
      <p:regular r:id="rId50"/>
    </p:embeddedFont>
    <p:embeddedFont>
      <p:font typeface="Segoe UI" panose="020B0502040204020203" pitchFamily="34" charset="0"/>
      <p:regular r:id="rId51"/>
      <p:bold r:id="rId52"/>
      <p:italic r:id="rId53"/>
      <p:boldItalic r:id="rId54"/>
    </p:embeddedFont>
    <p:embeddedFont>
      <p:font typeface="Suez One" panose="00000500000000000000" pitchFamily="2" charset="-79"/>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3338EB-79D6-463D-9DA9-7C1F93820B8A}" v="265" dt="2024-08-03T14:36:54.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5529" autoAdjust="0"/>
  </p:normalViewPr>
  <p:slideViewPr>
    <p:cSldViewPr>
      <p:cViewPr varScale="1">
        <p:scale>
          <a:sx n="48" d="100"/>
          <a:sy n="48" d="100"/>
        </p:scale>
        <p:origin x="109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microsoft.com/office/2015/10/relationships/revisionInfo" Target="revisionInfo.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7D0447-7BD7-4FC0-87B7-6394449A313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948C6D6-AEB5-4928-99D9-FD058026DC13}">
      <dgm:prSet custT="1"/>
      <dgm:spPr/>
      <dgm:t>
        <a:bodyPr/>
        <a:lstStyle/>
        <a:p>
          <a:r>
            <a:rPr lang="en-US" sz="2400" b="1" dirty="0"/>
            <a:t>Step 1: Key Generation</a:t>
          </a:r>
          <a:endParaRPr lang="en-US" sz="2400" dirty="0"/>
        </a:p>
      </dgm:t>
    </dgm:pt>
    <dgm:pt modelId="{3A4380EF-AD39-4BB3-B7C5-82A3CF44B487}" type="parTrans" cxnId="{F4048495-4718-40D6-847C-B7D0564AE383}">
      <dgm:prSet/>
      <dgm:spPr/>
      <dgm:t>
        <a:bodyPr/>
        <a:lstStyle/>
        <a:p>
          <a:endParaRPr lang="en-US"/>
        </a:p>
      </dgm:t>
    </dgm:pt>
    <dgm:pt modelId="{50F52B63-853F-43B9-8BC8-3558543197FE}" type="sibTrans" cxnId="{F4048495-4718-40D6-847C-B7D0564AE383}">
      <dgm:prSet phldrT="1"/>
      <dgm:spPr/>
      <dgm:t>
        <a:bodyPr/>
        <a:lstStyle/>
        <a:p>
          <a:endParaRPr lang="en-US" dirty="0"/>
        </a:p>
      </dgm:t>
    </dgm:pt>
    <dgm:pt modelId="{33E95A29-04D4-4E4F-986D-EABEC542052A}">
      <dgm:prSet custT="1"/>
      <dgm:spPr/>
      <dgm:t>
        <a:bodyPr/>
        <a:lstStyle/>
        <a:p>
          <a:r>
            <a:rPr lang="en-US" sz="1700" dirty="0"/>
            <a:t>Implementing the Elliptic Curve Diffie-Hellman method to generate a shared key among three users, ensuring that all users can encrypt and decrypt messages securely.</a:t>
          </a:r>
        </a:p>
      </dgm:t>
    </dgm:pt>
    <dgm:pt modelId="{D6C83879-EA32-495C-9EA2-B1EFA89F75F0}" type="parTrans" cxnId="{BB45E079-1DD0-4A7B-8A45-2D7B35124FC8}">
      <dgm:prSet/>
      <dgm:spPr/>
      <dgm:t>
        <a:bodyPr/>
        <a:lstStyle/>
        <a:p>
          <a:endParaRPr lang="en-US"/>
        </a:p>
      </dgm:t>
    </dgm:pt>
    <dgm:pt modelId="{905410FF-9AED-49A6-877C-D88C16321C0A}" type="sibTrans" cxnId="{BB45E079-1DD0-4A7B-8A45-2D7B35124FC8}">
      <dgm:prSet phldrT="2"/>
      <dgm:spPr/>
      <dgm:t>
        <a:bodyPr/>
        <a:lstStyle/>
        <a:p>
          <a:endParaRPr lang="en-US" dirty="0"/>
        </a:p>
      </dgm:t>
    </dgm:pt>
    <dgm:pt modelId="{FA7ABE45-1E9A-4DA0-82A2-7FAD65D8EF11}">
      <dgm:prSet custT="1"/>
      <dgm:spPr/>
      <dgm:t>
        <a:bodyPr/>
        <a:lstStyle/>
        <a:p>
          <a:r>
            <a:rPr lang="en-US" sz="2400" b="1" dirty="0"/>
            <a:t>Step 2: Encryption/Decryption</a:t>
          </a:r>
          <a:endParaRPr lang="en-US" sz="2400" dirty="0"/>
        </a:p>
      </dgm:t>
    </dgm:pt>
    <dgm:pt modelId="{9F1929B2-25BC-473A-ABBD-28AC2EA6F2F3}" type="parTrans" cxnId="{5300B05D-6F21-49C6-8638-8BAFF197C723}">
      <dgm:prSet/>
      <dgm:spPr/>
      <dgm:t>
        <a:bodyPr/>
        <a:lstStyle/>
        <a:p>
          <a:endParaRPr lang="en-US"/>
        </a:p>
      </dgm:t>
    </dgm:pt>
    <dgm:pt modelId="{34D9C315-EFF4-4D15-8F5B-14B8BAB3E6B9}" type="sibTrans" cxnId="{5300B05D-6F21-49C6-8638-8BAFF197C723}">
      <dgm:prSet phldrT="3"/>
      <dgm:spPr/>
      <dgm:t>
        <a:bodyPr/>
        <a:lstStyle/>
        <a:p>
          <a:endParaRPr lang="en-US" dirty="0"/>
        </a:p>
      </dgm:t>
    </dgm:pt>
    <dgm:pt modelId="{97B3E06E-BAA8-4EE6-877B-AB3A3D572865}">
      <dgm:prSet custT="1"/>
      <dgm:spPr/>
      <dgm:t>
        <a:bodyPr/>
        <a:lstStyle/>
        <a:p>
          <a:r>
            <a:rPr lang="en-US" sz="1800" dirty="0"/>
            <a:t>Applying the SALSA20 algorithm in CFB (Ciphertext Feedback) mode for message encryption. The encryption details include the key scheduling process, the encryption itself, and the corresponding decryption process.</a:t>
          </a:r>
        </a:p>
      </dgm:t>
    </dgm:pt>
    <dgm:pt modelId="{9286DD58-1B90-48BE-A330-9CCA4AB2781E}" type="parTrans" cxnId="{1FA8DF69-0E39-40A8-97D1-B8A2EF9573CE}">
      <dgm:prSet/>
      <dgm:spPr/>
      <dgm:t>
        <a:bodyPr/>
        <a:lstStyle/>
        <a:p>
          <a:endParaRPr lang="en-US"/>
        </a:p>
      </dgm:t>
    </dgm:pt>
    <dgm:pt modelId="{E9293D38-4772-4F12-9B4D-42CDC168ECEC}" type="sibTrans" cxnId="{1FA8DF69-0E39-40A8-97D1-B8A2EF9573CE}">
      <dgm:prSet phldrT="4"/>
      <dgm:spPr/>
      <dgm:t>
        <a:bodyPr/>
        <a:lstStyle/>
        <a:p>
          <a:endParaRPr lang="en-US" dirty="0"/>
        </a:p>
      </dgm:t>
    </dgm:pt>
    <dgm:pt modelId="{3CCADCC3-05E4-41E6-92C8-2359574D38B6}">
      <dgm:prSet custT="1"/>
      <dgm:spPr/>
      <dgm:t>
        <a:bodyPr/>
        <a:lstStyle/>
        <a:p>
          <a:r>
            <a:rPr lang="en-US" sz="2400" b="1" dirty="0"/>
            <a:t>Step 3: Authentication</a:t>
          </a:r>
          <a:endParaRPr lang="en-US" sz="2400" dirty="0"/>
        </a:p>
      </dgm:t>
    </dgm:pt>
    <dgm:pt modelId="{2ED7B829-705C-4FB9-B0FF-2AD04CDAB427}" type="parTrans" cxnId="{C1379B1B-FBEA-46D2-AA4A-2814D7D76F92}">
      <dgm:prSet/>
      <dgm:spPr/>
      <dgm:t>
        <a:bodyPr/>
        <a:lstStyle/>
        <a:p>
          <a:endParaRPr lang="en-US"/>
        </a:p>
      </dgm:t>
    </dgm:pt>
    <dgm:pt modelId="{BCA6B821-A892-4061-820C-EBFAAB13380F}" type="sibTrans" cxnId="{C1379B1B-FBEA-46D2-AA4A-2814D7D76F92}">
      <dgm:prSet phldrT="5"/>
      <dgm:spPr/>
      <dgm:t>
        <a:bodyPr/>
        <a:lstStyle/>
        <a:p>
          <a:endParaRPr lang="en-US" dirty="0"/>
        </a:p>
      </dgm:t>
    </dgm:pt>
    <dgm:pt modelId="{4D36EFF0-E67B-46DF-B75D-8C126D13C196}">
      <dgm:prSet/>
      <dgm:spPr/>
      <dgm:t>
        <a:bodyPr/>
        <a:lstStyle/>
        <a:p>
          <a:r>
            <a:rPr lang="en-US" dirty="0"/>
            <a:t>Using Rabin digital signature to authenticate and secure the encryption keys, ensuring that the keys have not been tampered with or altered during transmission.</a:t>
          </a:r>
        </a:p>
      </dgm:t>
    </dgm:pt>
    <dgm:pt modelId="{101E6297-A49E-4557-BDEB-33B2C7B73F93}" type="parTrans" cxnId="{B8F5BFD7-5DC0-4E08-BF05-C0953C592362}">
      <dgm:prSet/>
      <dgm:spPr/>
      <dgm:t>
        <a:bodyPr/>
        <a:lstStyle/>
        <a:p>
          <a:endParaRPr lang="en-US"/>
        </a:p>
      </dgm:t>
    </dgm:pt>
    <dgm:pt modelId="{B6C7F2E4-27B2-4287-93DC-1F53E55A942A}" type="sibTrans" cxnId="{B8F5BFD7-5DC0-4E08-BF05-C0953C592362}">
      <dgm:prSet phldrT="6"/>
      <dgm:spPr/>
      <dgm:t>
        <a:bodyPr/>
        <a:lstStyle/>
        <a:p>
          <a:endParaRPr lang="en-US" dirty="0"/>
        </a:p>
      </dgm:t>
    </dgm:pt>
    <dgm:pt modelId="{77EBBCD6-8716-4ACB-997E-02F127F4D04E}">
      <dgm:prSet custT="1"/>
      <dgm:spPr/>
      <dgm:t>
        <a:bodyPr/>
        <a:lstStyle/>
        <a:p>
          <a:r>
            <a:rPr lang="en-US" sz="2400" b="1" dirty="0"/>
            <a:t>Step 4: Sending and Receiving</a:t>
          </a:r>
          <a:endParaRPr lang="en-US" sz="2400" dirty="0"/>
        </a:p>
      </dgm:t>
    </dgm:pt>
    <dgm:pt modelId="{011E6F00-4F24-4504-9853-FCDA8B709073}" type="parTrans" cxnId="{A5E4270D-DD17-4CEB-ACED-7DED743D30FB}">
      <dgm:prSet/>
      <dgm:spPr/>
      <dgm:t>
        <a:bodyPr/>
        <a:lstStyle/>
        <a:p>
          <a:endParaRPr lang="en-US"/>
        </a:p>
      </dgm:t>
    </dgm:pt>
    <dgm:pt modelId="{B95DC553-BCE9-47B0-A1C0-41DA6633D641}" type="sibTrans" cxnId="{A5E4270D-DD17-4CEB-ACED-7DED743D30FB}">
      <dgm:prSet phldrT="7"/>
      <dgm:spPr/>
      <dgm:t>
        <a:bodyPr/>
        <a:lstStyle/>
        <a:p>
          <a:endParaRPr lang="en-US" dirty="0"/>
        </a:p>
      </dgm:t>
    </dgm:pt>
    <dgm:pt modelId="{52807E66-F45B-4798-961D-9BF0272CF093}">
      <dgm:prSet/>
      <dgm:spPr/>
      <dgm:t>
        <a:bodyPr/>
        <a:lstStyle/>
        <a:p>
          <a:r>
            <a:rPr lang="en-US" dirty="0"/>
            <a:t>Every message sent is encrypted using the SALSA20 key and is verified before opening through Rabin’s digital signature to authenticate the source and integrity of the content.</a:t>
          </a:r>
        </a:p>
      </dgm:t>
    </dgm:pt>
    <dgm:pt modelId="{2FE6E4EA-602F-4637-8343-8B1D59CEC447}" type="parTrans" cxnId="{F8EBC76C-6ADC-41B4-97EC-BF10D25BEBB7}">
      <dgm:prSet/>
      <dgm:spPr/>
      <dgm:t>
        <a:bodyPr/>
        <a:lstStyle/>
        <a:p>
          <a:endParaRPr lang="en-US"/>
        </a:p>
      </dgm:t>
    </dgm:pt>
    <dgm:pt modelId="{9C473ED1-61F4-49CD-91D0-347C77CF46E7}" type="sibTrans" cxnId="{F8EBC76C-6ADC-41B4-97EC-BF10D25BEBB7}">
      <dgm:prSet phldrT="8"/>
      <dgm:spPr/>
      <dgm:t>
        <a:bodyPr/>
        <a:lstStyle/>
        <a:p>
          <a:endParaRPr lang="en-US"/>
        </a:p>
      </dgm:t>
    </dgm:pt>
    <dgm:pt modelId="{5586D79D-A696-45BE-A363-951A193D9916}" type="pres">
      <dgm:prSet presAssocID="{6B7D0447-7BD7-4FC0-87B7-6394449A3137}" presName="Name0" presStyleCnt="0">
        <dgm:presLayoutVars>
          <dgm:dir/>
          <dgm:resizeHandles val="exact"/>
        </dgm:presLayoutVars>
      </dgm:prSet>
      <dgm:spPr/>
    </dgm:pt>
    <dgm:pt modelId="{D2D0B3F8-18A8-47F3-878A-77BB755FFEEB}" type="pres">
      <dgm:prSet presAssocID="{0948C6D6-AEB5-4928-99D9-FD058026DC13}" presName="node" presStyleLbl="node1" presStyleIdx="0" presStyleCnt="8">
        <dgm:presLayoutVars>
          <dgm:bulletEnabled val="1"/>
        </dgm:presLayoutVars>
      </dgm:prSet>
      <dgm:spPr/>
    </dgm:pt>
    <dgm:pt modelId="{9A27B77C-0A03-461F-A47B-5BCD97A831A4}" type="pres">
      <dgm:prSet presAssocID="{50F52B63-853F-43B9-8BC8-3558543197FE}" presName="sibTrans" presStyleLbl="sibTrans1D1" presStyleIdx="0" presStyleCnt="7"/>
      <dgm:spPr/>
    </dgm:pt>
    <dgm:pt modelId="{0300F6F5-7502-427E-BF5E-CE1333D7D12F}" type="pres">
      <dgm:prSet presAssocID="{50F52B63-853F-43B9-8BC8-3558543197FE}" presName="connectorText" presStyleLbl="sibTrans1D1" presStyleIdx="0" presStyleCnt="7"/>
      <dgm:spPr/>
    </dgm:pt>
    <dgm:pt modelId="{6C7BF778-673F-4677-8578-EE805FF6C0AA}" type="pres">
      <dgm:prSet presAssocID="{33E95A29-04D4-4E4F-986D-EABEC542052A}" presName="node" presStyleLbl="node1" presStyleIdx="1" presStyleCnt="8">
        <dgm:presLayoutVars>
          <dgm:bulletEnabled val="1"/>
        </dgm:presLayoutVars>
      </dgm:prSet>
      <dgm:spPr/>
    </dgm:pt>
    <dgm:pt modelId="{3B1BBADB-3F32-47A6-9755-45216DE5228E}" type="pres">
      <dgm:prSet presAssocID="{905410FF-9AED-49A6-877C-D88C16321C0A}" presName="sibTrans" presStyleLbl="sibTrans1D1" presStyleIdx="1" presStyleCnt="7"/>
      <dgm:spPr/>
    </dgm:pt>
    <dgm:pt modelId="{E82FEC5B-5EF3-4402-8924-1DEC0B5CE309}" type="pres">
      <dgm:prSet presAssocID="{905410FF-9AED-49A6-877C-D88C16321C0A}" presName="connectorText" presStyleLbl="sibTrans1D1" presStyleIdx="1" presStyleCnt="7"/>
      <dgm:spPr/>
    </dgm:pt>
    <dgm:pt modelId="{1CB27EB4-47A7-4131-8D82-5337593174D4}" type="pres">
      <dgm:prSet presAssocID="{FA7ABE45-1E9A-4DA0-82A2-7FAD65D8EF11}" presName="node" presStyleLbl="node1" presStyleIdx="2" presStyleCnt="8">
        <dgm:presLayoutVars>
          <dgm:bulletEnabled val="1"/>
        </dgm:presLayoutVars>
      </dgm:prSet>
      <dgm:spPr/>
    </dgm:pt>
    <dgm:pt modelId="{0DFD443A-A979-423A-91ED-184230B986EF}" type="pres">
      <dgm:prSet presAssocID="{34D9C315-EFF4-4D15-8F5B-14B8BAB3E6B9}" presName="sibTrans" presStyleLbl="sibTrans1D1" presStyleIdx="2" presStyleCnt="7"/>
      <dgm:spPr/>
    </dgm:pt>
    <dgm:pt modelId="{AC3B9440-A591-475B-8278-AA01D6289D0D}" type="pres">
      <dgm:prSet presAssocID="{34D9C315-EFF4-4D15-8F5B-14B8BAB3E6B9}" presName="connectorText" presStyleLbl="sibTrans1D1" presStyleIdx="2" presStyleCnt="7"/>
      <dgm:spPr/>
    </dgm:pt>
    <dgm:pt modelId="{EE112701-FE36-4733-A366-92CDFDD64182}" type="pres">
      <dgm:prSet presAssocID="{97B3E06E-BAA8-4EE6-877B-AB3A3D572865}" presName="node" presStyleLbl="node1" presStyleIdx="3" presStyleCnt="8">
        <dgm:presLayoutVars>
          <dgm:bulletEnabled val="1"/>
        </dgm:presLayoutVars>
      </dgm:prSet>
      <dgm:spPr/>
    </dgm:pt>
    <dgm:pt modelId="{0B8B7D25-D6B0-4EF5-BAF8-7DCA4C26E97C}" type="pres">
      <dgm:prSet presAssocID="{E9293D38-4772-4F12-9B4D-42CDC168ECEC}" presName="sibTrans" presStyleLbl="sibTrans1D1" presStyleIdx="3" presStyleCnt="7"/>
      <dgm:spPr/>
    </dgm:pt>
    <dgm:pt modelId="{1396C90E-2526-4E07-BD17-5D89FD386D61}" type="pres">
      <dgm:prSet presAssocID="{E9293D38-4772-4F12-9B4D-42CDC168ECEC}" presName="connectorText" presStyleLbl="sibTrans1D1" presStyleIdx="3" presStyleCnt="7"/>
      <dgm:spPr/>
    </dgm:pt>
    <dgm:pt modelId="{A6B3789A-56B7-44F0-9160-C8632E01BA2E}" type="pres">
      <dgm:prSet presAssocID="{3CCADCC3-05E4-41E6-92C8-2359574D38B6}" presName="node" presStyleLbl="node1" presStyleIdx="4" presStyleCnt="8">
        <dgm:presLayoutVars>
          <dgm:bulletEnabled val="1"/>
        </dgm:presLayoutVars>
      </dgm:prSet>
      <dgm:spPr/>
    </dgm:pt>
    <dgm:pt modelId="{6548CDF2-7978-42E8-B8CE-3B7A9B892326}" type="pres">
      <dgm:prSet presAssocID="{BCA6B821-A892-4061-820C-EBFAAB13380F}" presName="sibTrans" presStyleLbl="sibTrans1D1" presStyleIdx="4" presStyleCnt="7"/>
      <dgm:spPr/>
    </dgm:pt>
    <dgm:pt modelId="{4F7D1C67-3A69-49CE-941E-02E19E7374FD}" type="pres">
      <dgm:prSet presAssocID="{BCA6B821-A892-4061-820C-EBFAAB13380F}" presName="connectorText" presStyleLbl="sibTrans1D1" presStyleIdx="4" presStyleCnt="7"/>
      <dgm:spPr/>
    </dgm:pt>
    <dgm:pt modelId="{706D8605-D276-42C1-8DD4-D7DD647DB91C}" type="pres">
      <dgm:prSet presAssocID="{4D36EFF0-E67B-46DF-B75D-8C126D13C196}" presName="node" presStyleLbl="node1" presStyleIdx="5" presStyleCnt="8">
        <dgm:presLayoutVars>
          <dgm:bulletEnabled val="1"/>
        </dgm:presLayoutVars>
      </dgm:prSet>
      <dgm:spPr/>
    </dgm:pt>
    <dgm:pt modelId="{FEAA485E-C973-4C2F-86E8-96CC2A9DBE09}" type="pres">
      <dgm:prSet presAssocID="{B6C7F2E4-27B2-4287-93DC-1F53E55A942A}" presName="sibTrans" presStyleLbl="sibTrans1D1" presStyleIdx="5" presStyleCnt="7"/>
      <dgm:spPr/>
    </dgm:pt>
    <dgm:pt modelId="{598749C5-F936-4FF2-BFE1-F1A516D4048A}" type="pres">
      <dgm:prSet presAssocID="{B6C7F2E4-27B2-4287-93DC-1F53E55A942A}" presName="connectorText" presStyleLbl="sibTrans1D1" presStyleIdx="5" presStyleCnt="7"/>
      <dgm:spPr/>
    </dgm:pt>
    <dgm:pt modelId="{0F943545-55FC-4D9E-BBE5-6818BD5EA508}" type="pres">
      <dgm:prSet presAssocID="{77EBBCD6-8716-4ACB-997E-02F127F4D04E}" presName="node" presStyleLbl="node1" presStyleIdx="6" presStyleCnt="8">
        <dgm:presLayoutVars>
          <dgm:bulletEnabled val="1"/>
        </dgm:presLayoutVars>
      </dgm:prSet>
      <dgm:spPr/>
    </dgm:pt>
    <dgm:pt modelId="{D9F0E2BF-F619-4CAF-94B7-B71AD3F14B99}" type="pres">
      <dgm:prSet presAssocID="{B95DC553-BCE9-47B0-A1C0-41DA6633D641}" presName="sibTrans" presStyleLbl="sibTrans1D1" presStyleIdx="6" presStyleCnt="7"/>
      <dgm:spPr/>
    </dgm:pt>
    <dgm:pt modelId="{DDCDA550-9DCE-4585-8C15-D55200ABF4E1}" type="pres">
      <dgm:prSet presAssocID="{B95DC553-BCE9-47B0-A1C0-41DA6633D641}" presName="connectorText" presStyleLbl="sibTrans1D1" presStyleIdx="6" presStyleCnt="7"/>
      <dgm:spPr/>
    </dgm:pt>
    <dgm:pt modelId="{A038D1F9-1514-4734-9AFC-FFE1669DA797}" type="pres">
      <dgm:prSet presAssocID="{52807E66-F45B-4798-961D-9BF0272CF093}" presName="node" presStyleLbl="node1" presStyleIdx="7" presStyleCnt="8">
        <dgm:presLayoutVars>
          <dgm:bulletEnabled val="1"/>
        </dgm:presLayoutVars>
      </dgm:prSet>
      <dgm:spPr/>
    </dgm:pt>
  </dgm:ptLst>
  <dgm:cxnLst>
    <dgm:cxn modelId="{E792E10A-C592-45AC-8DA5-0B2F1143049A}" type="presOf" srcId="{E9293D38-4772-4F12-9B4D-42CDC168ECEC}" destId="{1396C90E-2526-4E07-BD17-5D89FD386D61}" srcOrd="1" destOrd="0" presId="urn:microsoft.com/office/officeart/2016/7/layout/RepeatingBendingProcessNew"/>
    <dgm:cxn modelId="{A5E4270D-DD17-4CEB-ACED-7DED743D30FB}" srcId="{6B7D0447-7BD7-4FC0-87B7-6394449A3137}" destId="{77EBBCD6-8716-4ACB-997E-02F127F4D04E}" srcOrd="6" destOrd="0" parTransId="{011E6F00-4F24-4504-9853-FCDA8B709073}" sibTransId="{B95DC553-BCE9-47B0-A1C0-41DA6633D641}"/>
    <dgm:cxn modelId="{F451AC0E-76BC-4FC3-87EB-C57EECD002A4}" type="presOf" srcId="{6B7D0447-7BD7-4FC0-87B7-6394449A3137}" destId="{5586D79D-A696-45BE-A363-951A193D9916}" srcOrd="0" destOrd="0" presId="urn:microsoft.com/office/officeart/2016/7/layout/RepeatingBendingProcessNew"/>
    <dgm:cxn modelId="{ED93E30F-4939-4D6F-AB48-657AAD4294AF}" type="presOf" srcId="{E9293D38-4772-4F12-9B4D-42CDC168ECEC}" destId="{0B8B7D25-D6B0-4EF5-BAF8-7DCA4C26E97C}" srcOrd="0" destOrd="0" presId="urn:microsoft.com/office/officeart/2016/7/layout/RepeatingBendingProcessNew"/>
    <dgm:cxn modelId="{C1379B1B-FBEA-46D2-AA4A-2814D7D76F92}" srcId="{6B7D0447-7BD7-4FC0-87B7-6394449A3137}" destId="{3CCADCC3-05E4-41E6-92C8-2359574D38B6}" srcOrd="4" destOrd="0" parTransId="{2ED7B829-705C-4FB9-B0FF-2AD04CDAB427}" sibTransId="{BCA6B821-A892-4061-820C-EBFAAB13380F}"/>
    <dgm:cxn modelId="{F0FB5024-7E0A-4BA6-B06A-279983BDB241}" type="presOf" srcId="{905410FF-9AED-49A6-877C-D88C16321C0A}" destId="{E82FEC5B-5EF3-4402-8924-1DEC0B5CE309}" srcOrd="1" destOrd="0" presId="urn:microsoft.com/office/officeart/2016/7/layout/RepeatingBendingProcessNew"/>
    <dgm:cxn modelId="{0A63122D-B29A-4539-AFEA-A6C8903DB627}" type="presOf" srcId="{50F52B63-853F-43B9-8BC8-3558543197FE}" destId="{0300F6F5-7502-427E-BF5E-CE1333D7D12F}" srcOrd="1" destOrd="0" presId="urn:microsoft.com/office/officeart/2016/7/layout/RepeatingBendingProcessNew"/>
    <dgm:cxn modelId="{9AF7A939-DA4A-454A-8AEB-80C109DDA579}" type="presOf" srcId="{B6C7F2E4-27B2-4287-93DC-1F53E55A942A}" destId="{FEAA485E-C973-4C2F-86E8-96CC2A9DBE09}" srcOrd="0" destOrd="0" presId="urn:microsoft.com/office/officeart/2016/7/layout/RepeatingBendingProcessNew"/>
    <dgm:cxn modelId="{8B56DE3F-661C-4CF3-A3B5-8988B450681B}" type="presOf" srcId="{34D9C315-EFF4-4D15-8F5B-14B8BAB3E6B9}" destId="{0DFD443A-A979-423A-91ED-184230B986EF}" srcOrd="0" destOrd="0" presId="urn:microsoft.com/office/officeart/2016/7/layout/RepeatingBendingProcessNew"/>
    <dgm:cxn modelId="{5300B05D-6F21-49C6-8638-8BAFF197C723}" srcId="{6B7D0447-7BD7-4FC0-87B7-6394449A3137}" destId="{FA7ABE45-1E9A-4DA0-82A2-7FAD65D8EF11}" srcOrd="2" destOrd="0" parTransId="{9F1929B2-25BC-473A-ABBD-28AC2EA6F2F3}" sibTransId="{34D9C315-EFF4-4D15-8F5B-14B8BAB3E6B9}"/>
    <dgm:cxn modelId="{AC7CC460-AA2C-4F67-A0E0-09FC6E77FF57}" type="presOf" srcId="{52807E66-F45B-4798-961D-9BF0272CF093}" destId="{A038D1F9-1514-4734-9AFC-FFE1669DA797}" srcOrd="0" destOrd="0" presId="urn:microsoft.com/office/officeart/2016/7/layout/RepeatingBendingProcessNew"/>
    <dgm:cxn modelId="{038EA063-652E-43DA-9963-6CDC46F2ACCD}" type="presOf" srcId="{33E95A29-04D4-4E4F-986D-EABEC542052A}" destId="{6C7BF778-673F-4677-8578-EE805FF6C0AA}" srcOrd="0" destOrd="0" presId="urn:microsoft.com/office/officeart/2016/7/layout/RepeatingBendingProcessNew"/>
    <dgm:cxn modelId="{B5776D68-DEAD-48D3-818C-3B4F49E85539}" type="presOf" srcId="{77EBBCD6-8716-4ACB-997E-02F127F4D04E}" destId="{0F943545-55FC-4D9E-BBE5-6818BD5EA508}" srcOrd="0" destOrd="0" presId="urn:microsoft.com/office/officeart/2016/7/layout/RepeatingBendingProcessNew"/>
    <dgm:cxn modelId="{1FA8DF69-0E39-40A8-97D1-B8A2EF9573CE}" srcId="{6B7D0447-7BD7-4FC0-87B7-6394449A3137}" destId="{97B3E06E-BAA8-4EE6-877B-AB3A3D572865}" srcOrd="3" destOrd="0" parTransId="{9286DD58-1B90-48BE-A330-9CCA4AB2781E}" sibTransId="{E9293D38-4772-4F12-9B4D-42CDC168ECEC}"/>
    <dgm:cxn modelId="{59768A4A-F04B-4B19-82C8-1D139C803A7E}" type="presOf" srcId="{97B3E06E-BAA8-4EE6-877B-AB3A3D572865}" destId="{EE112701-FE36-4733-A366-92CDFDD64182}" srcOrd="0" destOrd="0" presId="urn:microsoft.com/office/officeart/2016/7/layout/RepeatingBendingProcessNew"/>
    <dgm:cxn modelId="{F8EBC76C-6ADC-41B4-97EC-BF10D25BEBB7}" srcId="{6B7D0447-7BD7-4FC0-87B7-6394449A3137}" destId="{52807E66-F45B-4798-961D-9BF0272CF093}" srcOrd="7" destOrd="0" parTransId="{2FE6E4EA-602F-4637-8343-8B1D59CEC447}" sibTransId="{9C473ED1-61F4-49CD-91D0-347C77CF46E7}"/>
    <dgm:cxn modelId="{D12FB953-1DBF-4E02-86BB-417C309EAABB}" type="presOf" srcId="{B95DC553-BCE9-47B0-A1C0-41DA6633D641}" destId="{DDCDA550-9DCE-4585-8C15-D55200ABF4E1}" srcOrd="1" destOrd="0" presId="urn:microsoft.com/office/officeart/2016/7/layout/RepeatingBendingProcessNew"/>
    <dgm:cxn modelId="{BB45E079-1DD0-4A7B-8A45-2D7B35124FC8}" srcId="{6B7D0447-7BD7-4FC0-87B7-6394449A3137}" destId="{33E95A29-04D4-4E4F-986D-EABEC542052A}" srcOrd="1" destOrd="0" parTransId="{D6C83879-EA32-495C-9EA2-B1EFA89F75F0}" sibTransId="{905410FF-9AED-49A6-877C-D88C16321C0A}"/>
    <dgm:cxn modelId="{7676A289-C478-4D53-ABA6-53EC8C8C8C38}" type="presOf" srcId="{34D9C315-EFF4-4D15-8F5B-14B8BAB3E6B9}" destId="{AC3B9440-A591-475B-8278-AA01D6289D0D}" srcOrd="1" destOrd="0" presId="urn:microsoft.com/office/officeart/2016/7/layout/RepeatingBendingProcessNew"/>
    <dgm:cxn modelId="{CDEF7F92-1393-4203-820A-BF839BB06EB9}" type="presOf" srcId="{BCA6B821-A892-4061-820C-EBFAAB13380F}" destId="{6548CDF2-7978-42E8-B8CE-3B7A9B892326}" srcOrd="0" destOrd="0" presId="urn:microsoft.com/office/officeart/2016/7/layout/RepeatingBendingProcessNew"/>
    <dgm:cxn modelId="{F4048495-4718-40D6-847C-B7D0564AE383}" srcId="{6B7D0447-7BD7-4FC0-87B7-6394449A3137}" destId="{0948C6D6-AEB5-4928-99D9-FD058026DC13}" srcOrd="0" destOrd="0" parTransId="{3A4380EF-AD39-4BB3-B7C5-82A3CF44B487}" sibTransId="{50F52B63-853F-43B9-8BC8-3558543197FE}"/>
    <dgm:cxn modelId="{2ECF2F99-E14B-4981-A0AC-B864EB90F8FE}" type="presOf" srcId="{B95DC553-BCE9-47B0-A1C0-41DA6633D641}" destId="{D9F0E2BF-F619-4CAF-94B7-B71AD3F14B99}" srcOrd="0" destOrd="0" presId="urn:microsoft.com/office/officeart/2016/7/layout/RepeatingBendingProcessNew"/>
    <dgm:cxn modelId="{7AF66EAB-33F4-41AC-92CA-D5FD2D9B93A0}" type="presOf" srcId="{4D36EFF0-E67B-46DF-B75D-8C126D13C196}" destId="{706D8605-D276-42C1-8DD4-D7DD647DB91C}" srcOrd="0" destOrd="0" presId="urn:microsoft.com/office/officeart/2016/7/layout/RepeatingBendingProcessNew"/>
    <dgm:cxn modelId="{CFA10DC2-D98F-4F46-A1E5-6BF865660A23}" type="presOf" srcId="{B6C7F2E4-27B2-4287-93DC-1F53E55A942A}" destId="{598749C5-F936-4FF2-BFE1-F1A516D4048A}" srcOrd="1" destOrd="0" presId="urn:microsoft.com/office/officeart/2016/7/layout/RepeatingBendingProcessNew"/>
    <dgm:cxn modelId="{487D26D1-9756-41ED-AD73-63C80375BDE9}" type="presOf" srcId="{BCA6B821-A892-4061-820C-EBFAAB13380F}" destId="{4F7D1C67-3A69-49CE-941E-02E19E7374FD}" srcOrd="1" destOrd="0" presId="urn:microsoft.com/office/officeart/2016/7/layout/RepeatingBendingProcessNew"/>
    <dgm:cxn modelId="{7C01FFD5-4E07-41EC-A579-42093D783306}" type="presOf" srcId="{0948C6D6-AEB5-4928-99D9-FD058026DC13}" destId="{D2D0B3F8-18A8-47F3-878A-77BB755FFEEB}" srcOrd="0" destOrd="0" presId="urn:microsoft.com/office/officeart/2016/7/layout/RepeatingBendingProcessNew"/>
    <dgm:cxn modelId="{B8F5BFD7-5DC0-4E08-BF05-C0953C592362}" srcId="{6B7D0447-7BD7-4FC0-87B7-6394449A3137}" destId="{4D36EFF0-E67B-46DF-B75D-8C126D13C196}" srcOrd="5" destOrd="0" parTransId="{101E6297-A49E-4557-BDEB-33B2C7B73F93}" sibTransId="{B6C7F2E4-27B2-4287-93DC-1F53E55A942A}"/>
    <dgm:cxn modelId="{001468DD-AC3E-4CA0-AE28-D06F928F344B}" type="presOf" srcId="{3CCADCC3-05E4-41E6-92C8-2359574D38B6}" destId="{A6B3789A-56B7-44F0-9160-C8632E01BA2E}" srcOrd="0" destOrd="0" presId="urn:microsoft.com/office/officeart/2016/7/layout/RepeatingBendingProcessNew"/>
    <dgm:cxn modelId="{136744E5-5A4B-4EA7-8226-BD4CDF4E9258}" type="presOf" srcId="{905410FF-9AED-49A6-877C-D88C16321C0A}" destId="{3B1BBADB-3F32-47A6-9755-45216DE5228E}" srcOrd="0" destOrd="0" presId="urn:microsoft.com/office/officeart/2016/7/layout/RepeatingBendingProcessNew"/>
    <dgm:cxn modelId="{82F978EF-65A0-45AE-B034-23B062913FE4}" type="presOf" srcId="{50F52B63-853F-43B9-8BC8-3558543197FE}" destId="{9A27B77C-0A03-461F-A47B-5BCD97A831A4}" srcOrd="0" destOrd="0" presId="urn:microsoft.com/office/officeart/2016/7/layout/RepeatingBendingProcessNew"/>
    <dgm:cxn modelId="{80DCA8F3-DCE8-40D5-9A3C-FA0185220935}" type="presOf" srcId="{FA7ABE45-1E9A-4DA0-82A2-7FAD65D8EF11}" destId="{1CB27EB4-47A7-4131-8D82-5337593174D4}" srcOrd="0" destOrd="0" presId="urn:microsoft.com/office/officeart/2016/7/layout/RepeatingBendingProcessNew"/>
    <dgm:cxn modelId="{383E8CC9-0D0C-458C-8BF5-E2A8F89AA236}" type="presParOf" srcId="{5586D79D-A696-45BE-A363-951A193D9916}" destId="{D2D0B3F8-18A8-47F3-878A-77BB755FFEEB}" srcOrd="0" destOrd="0" presId="urn:microsoft.com/office/officeart/2016/7/layout/RepeatingBendingProcessNew"/>
    <dgm:cxn modelId="{4BD5FD72-3A07-4297-A470-45D000A9C184}" type="presParOf" srcId="{5586D79D-A696-45BE-A363-951A193D9916}" destId="{9A27B77C-0A03-461F-A47B-5BCD97A831A4}" srcOrd="1" destOrd="0" presId="urn:microsoft.com/office/officeart/2016/7/layout/RepeatingBendingProcessNew"/>
    <dgm:cxn modelId="{B04555E5-AABC-4739-95D2-F4B170E73041}" type="presParOf" srcId="{9A27B77C-0A03-461F-A47B-5BCD97A831A4}" destId="{0300F6F5-7502-427E-BF5E-CE1333D7D12F}" srcOrd="0" destOrd="0" presId="urn:microsoft.com/office/officeart/2016/7/layout/RepeatingBendingProcessNew"/>
    <dgm:cxn modelId="{8D50ACD3-770E-4E30-AC1E-4F1D644B7361}" type="presParOf" srcId="{5586D79D-A696-45BE-A363-951A193D9916}" destId="{6C7BF778-673F-4677-8578-EE805FF6C0AA}" srcOrd="2" destOrd="0" presId="urn:microsoft.com/office/officeart/2016/7/layout/RepeatingBendingProcessNew"/>
    <dgm:cxn modelId="{61D9882A-CE0C-4B51-ACFE-CB8AC82639E3}" type="presParOf" srcId="{5586D79D-A696-45BE-A363-951A193D9916}" destId="{3B1BBADB-3F32-47A6-9755-45216DE5228E}" srcOrd="3" destOrd="0" presId="urn:microsoft.com/office/officeart/2016/7/layout/RepeatingBendingProcessNew"/>
    <dgm:cxn modelId="{D335FA11-1970-45FD-A569-21C31AF8CCF1}" type="presParOf" srcId="{3B1BBADB-3F32-47A6-9755-45216DE5228E}" destId="{E82FEC5B-5EF3-4402-8924-1DEC0B5CE309}" srcOrd="0" destOrd="0" presId="urn:microsoft.com/office/officeart/2016/7/layout/RepeatingBendingProcessNew"/>
    <dgm:cxn modelId="{8D1A96FC-FC91-42A3-95B7-1F59FB63511C}" type="presParOf" srcId="{5586D79D-A696-45BE-A363-951A193D9916}" destId="{1CB27EB4-47A7-4131-8D82-5337593174D4}" srcOrd="4" destOrd="0" presId="urn:microsoft.com/office/officeart/2016/7/layout/RepeatingBendingProcessNew"/>
    <dgm:cxn modelId="{FF651CA2-B9DD-4347-BB46-4B6070288A73}" type="presParOf" srcId="{5586D79D-A696-45BE-A363-951A193D9916}" destId="{0DFD443A-A979-423A-91ED-184230B986EF}" srcOrd="5" destOrd="0" presId="urn:microsoft.com/office/officeart/2016/7/layout/RepeatingBendingProcessNew"/>
    <dgm:cxn modelId="{126C7981-4C65-473B-8004-083D2CFC22BA}" type="presParOf" srcId="{0DFD443A-A979-423A-91ED-184230B986EF}" destId="{AC3B9440-A591-475B-8278-AA01D6289D0D}" srcOrd="0" destOrd="0" presId="urn:microsoft.com/office/officeart/2016/7/layout/RepeatingBendingProcessNew"/>
    <dgm:cxn modelId="{55C97955-8A6D-4623-9398-BE2B51702B6F}" type="presParOf" srcId="{5586D79D-A696-45BE-A363-951A193D9916}" destId="{EE112701-FE36-4733-A366-92CDFDD64182}" srcOrd="6" destOrd="0" presId="urn:microsoft.com/office/officeart/2016/7/layout/RepeatingBendingProcessNew"/>
    <dgm:cxn modelId="{3E6F1E70-FCFB-4C66-B544-6F8ADF2E6657}" type="presParOf" srcId="{5586D79D-A696-45BE-A363-951A193D9916}" destId="{0B8B7D25-D6B0-4EF5-BAF8-7DCA4C26E97C}" srcOrd="7" destOrd="0" presId="urn:microsoft.com/office/officeart/2016/7/layout/RepeatingBendingProcessNew"/>
    <dgm:cxn modelId="{5AE6512B-192F-4E0A-BEA0-BFBDB52FAAC4}" type="presParOf" srcId="{0B8B7D25-D6B0-4EF5-BAF8-7DCA4C26E97C}" destId="{1396C90E-2526-4E07-BD17-5D89FD386D61}" srcOrd="0" destOrd="0" presId="urn:microsoft.com/office/officeart/2016/7/layout/RepeatingBendingProcessNew"/>
    <dgm:cxn modelId="{FB1A0630-4CCA-43EC-8A55-5433CED89D26}" type="presParOf" srcId="{5586D79D-A696-45BE-A363-951A193D9916}" destId="{A6B3789A-56B7-44F0-9160-C8632E01BA2E}" srcOrd="8" destOrd="0" presId="urn:microsoft.com/office/officeart/2016/7/layout/RepeatingBendingProcessNew"/>
    <dgm:cxn modelId="{C6DD2F08-0868-4AC0-B44F-0F0C24344A21}" type="presParOf" srcId="{5586D79D-A696-45BE-A363-951A193D9916}" destId="{6548CDF2-7978-42E8-B8CE-3B7A9B892326}" srcOrd="9" destOrd="0" presId="urn:microsoft.com/office/officeart/2016/7/layout/RepeatingBendingProcessNew"/>
    <dgm:cxn modelId="{F9D289E2-0397-45C4-908D-E071A653671B}" type="presParOf" srcId="{6548CDF2-7978-42E8-B8CE-3B7A9B892326}" destId="{4F7D1C67-3A69-49CE-941E-02E19E7374FD}" srcOrd="0" destOrd="0" presId="urn:microsoft.com/office/officeart/2016/7/layout/RepeatingBendingProcessNew"/>
    <dgm:cxn modelId="{39017A73-8475-454C-9ED3-04DF17398226}" type="presParOf" srcId="{5586D79D-A696-45BE-A363-951A193D9916}" destId="{706D8605-D276-42C1-8DD4-D7DD647DB91C}" srcOrd="10" destOrd="0" presId="urn:microsoft.com/office/officeart/2016/7/layout/RepeatingBendingProcessNew"/>
    <dgm:cxn modelId="{B5A3BD71-E231-4251-B4EC-71C97D924578}" type="presParOf" srcId="{5586D79D-A696-45BE-A363-951A193D9916}" destId="{FEAA485E-C973-4C2F-86E8-96CC2A9DBE09}" srcOrd="11" destOrd="0" presId="urn:microsoft.com/office/officeart/2016/7/layout/RepeatingBendingProcessNew"/>
    <dgm:cxn modelId="{A66705D8-B11D-49A1-98B7-C01F18B172D2}" type="presParOf" srcId="{FEAA485E-C973-4C2F-86E8-96CC2A9DBE09}" destId="{598749C5-F936-4FF2-BFE1-F1A516D4048A}" srcOrd="0" destOrd="0" presId="urn:microsoft.com/office/officeart/2016/7/layout/RepeatingBendingProcessNew"/>
    <dgm:cxn modelId="{470E0245-2C55-426F-ADA3-5DAFEA7A717C}" type="presParOf" srcId="{5586D79D-A696-45BE-A363-951A193D9916}" destId="{0F943545-55FC-4D9E-BBE5-6818BD5EA508}" srcOrd="12" destOrd="0" presId="urn:microsoft.com/office/officeart/2016/7/layout/RepeatingBendingProcessNew"/>
    <dgm:cxn modelId="{10D0A46E-0B79-4749-9B8F-8810456614B4}" type="presParOf" srcId="{5586D79D-A696-45BE-A363-951A193D9916}" destId="{D9F0E2BF-F619-4CAF-94B7-B71AD3F14B99}" srcOrd="13" destOrd="0" presId="urn:microsoft.com/office/officeart/2016/7/layout/RepeatingBendingProcessNew"/>
    <dgm:cxn modelId="{57411AD9-005E-4F1D-BB02-B6C8EE24F7F5}" type="presParOf" srcId="{D9F0E2BF-F619-4CAF-94B7-B71AD3F14B99}" destId="{DDCDA550-9DCE-4585-8C15-D55200ABF4E1}" srcOrd="0" destOrd="0" presId="urn:microsoft.com/office/officeart/2016/7/layout/RepeatingBendingProcessNew"/>
    <dgm:cxn modelId="{B35874BF-0BB0-4F29-839E-572850CE1374}" type="presParOf" srcId="{5586D79D-A696-45BE-A363-951A193D9916}" destId="{A038D1F9-1514-4734-9AFC-FFE1669DA797}" srcOrd="14"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87BC3-51F7-456B-AD3D-BE0192C31C5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472CBDE-48D6-4D24-B34E-84629C1A96F1}">
      <dgm:prSet custT="1"/>
      <dgm:spPr/>
      <dgm:t>
        <a:bodyPr/>
        <a:lstStyle/>
        <a:p>
          <a:pPr algn="ctr">
            <a:lnSpc>
              <a:spcPct val="100000"/>
            </a:lnSpc>
          </a:pPr>
          <a:r>
            <a:rPr lang="en-US" sz="2000" b="1" kern="1200" dirty="0"/>
            <a:t>Rabin Signature:</a:t>
          </a:r>
          <a:br>
            <a:rPr lang="en-US" sz="2000" b="1" kern="1200" dirty="0"/>
          </a:br>
          <a:r>
            <a:rPr lang="en-US" sz="2000" b="1" kern="1200" dirty="0"/>
            <a:t> </a:t>
          </a:r>
          <a:r>
            <a:rPr lang="en-US" sz="2000" kern="1200" dirty="0">
              <a:solidFill>
                <a:prstClr val="black">
                  <a:hueOff val="0"/>
                  <a:satOff val="0"/>
                  <a:lumOff val="0"/>
                  <a:alphaOff val="0"/>
                </a:prstClr>
              </a:solidFill>
              <a:latin typeface="Calibri"/>
              <a:ea typeface="+mn-ea"/>
              <a:cs typeface="+mn-cs"/>
            </a:rPr>
            <a:t>We'll use the Rabin signature method to verify the source of the messages, ensuring that messages are from legitimate sources and haven't been tampered with by malicious entities.</a:t>
          </a:r>
        </a:p>
      </dgm:t>
    </dgm:pt>
    <dgm:pt modelId="{8FFAC9F9-B9C1-49B8-9ED8-C5F8E03E72A9}" type="parTrans" cxnId="{FD0BA0B8-2196-4848-9CEE-7E40CABCC56C}">
      <dgm:prSet/>
      <dgm:spPr/>
      <dgm:t>
        <a:bodyPr/>
        <a:lstStyle/>
        <a:p>
          <a:endParaRPr lang="en-US"/>
        </a:p>
      </dgm:t>
    </dgm:pt>
    <dgm:pt modelId="{2355DD38-A56D-4D10-9377-0911C7E91C73}" type="sibTrans" cxnId="{FD0BA0B8-2196-4848-9CEE-7E40CABCC56C}">
      <dgm:prSet/>
      <dgm:spPr/>
      <dgm:t>
        <a:bodyPr/>
        <a:lstStyle/>
        <a:p>
          <a:endParaRPr lang="en-US"/>
        </a:p>
      </dgm:t>
    </dgm:pt>
    <dgm:pt modelId="{2ACC796C-3987-4C70-B332-2AEB7BC15AC4}">
      <dgm:prSet custT="1"/>
      <dgm:spPr/>
      <dgm:t>
        <a:bodyPr/>
        <a:lstStyle/>
        <a:p>
          <a:pPr algn="ctr">
            <a:lnSpc>
              <a:spcPct val="100000"/>
            </a:lnSpc>
          </a:pPr>
          <a:r>
            <a:rPr lang="en-US" sz="2000" b="1" kern="1200" dirty="0"/>
            <a:t>ECDH for Generating a Mutual Key in a Group of 3 Users:</a:t>
          </a:r>
          <a:br>
            <a:rPr lang="en-US" sz="2000" b="1" kern="1200" dirty="0"/>
          </a:br>
          <a:r>
            <a:rPr lang="en-US" sz="2000" kern="1200" dirty="0">
              <a:solidFill>
                <a:prstClr val="black">
                  <a:hueOff val="0"/>
                  <a:satOff val="0"/>
                  <a:lumOff val="0"/>
                  <a:alphaOff val="0"/>
                </a:prstClr>
              </a:solidFill>
              <a:latin typeface="Calibri"/>
              <a:ea typeface="+mn-ea"/>
              <a:cs typeface="+mn-cs"/>
            </a:rPr>
            <a:t>Using Elliptic Curve Diffie-Hellman (ECDH) for generating a mutual key in a group of 3 users. This technique allows the creation of a shared key securely among three users without the need to transmit the key itself through the communication channel.</a:t>
          </a:r>
          <a:endParaRPr lang="en-US" sz="2800" kern="1200" dirty="0">
            <a:solidFill>
              <a:prstClr val="black">
                <a:hueOff val="0"/>
                <a:satOff val="0"/>
                <a:lumOff val="0"/>
                <a:alphaOff val="0"/>
              </a:prstClr>
            </a:solidFill>
            <a:latin typeface="Calibri"/>
            <a:ea typeface="+mn-ea"/>
            <a:cs typeface="+mn-cs"/>
          </a:endParaRPr>
        </a:p>
      </dgm:t>
    </dgm:pt>
    <dgm:pt modelId="{6BFEB011-887B-483B-8EE2-B78A08A1C85A}" type="sibTrans" cxnId="{70C20E64-35D6-4D3E-A4C6-6245973F95B4}">
      <dgm:prSet/>
      <dgm:spPr/>
      <dgm:t>
        <a:bodyPr/>
        <a:lstStyle/>
        <a:p>
          <a:endParaRPr lang="en-US"/>
        </a:p>
      </dgm:t>
    </dgm:pt>
    <dgm:pt modelId="{B4F628F4-96E2-4BBC-873D-C180BB162E39}" type="parTrans" cxnId="{70C20E64-35D6-4D3E-A4C6-6245973F95B4}">
      <dgm:prSet/>
      <dgm:spPr/>
      <dgm:t>
        <a:bodyPr/>
        <a:lstStyle/>
        <a:p>
          <a:endParaRPr lang="en-US"/>
        </a:p>
      </dgm:t>
    </dgm:pt>
    <dgm:pt modelId="{8371BA90-12EB-483D-B639-47AF2339CFBB}">
      <dgm:prSet custT="1"/>
      <dgm:spPr/>
      <dgm:t>
        <a:bodyPr/>
        <a:lstStyle/>
        <a:p>
          <a:pPr algn="ctr">
            <a:lnSpc>
              <a:spcPct val="100000"/>
            </a:lnSpc>
          </a:pPr>
          <a:r>
            <a:rPr lang="en-US" sz="2000" b="1" kern="1200" dirty="0"/>
            <a:t>SALSA20 for Symmetric Encryption in CFB Mode:</a:t>
          </a:r>
          <a:r>
            <a:rPr lang="en-US" sz="2000" kern="1200" dirty="0"/>
            <a:t> </a:t>
          </a:r>
          <a:br>
            <a:rPr lang="en-US" sz="2000" kern="1200" dirty="0"/>
          </a:br>
          <a:r>
            <a:rPr lang="en-US" sz="2000" kern="1200" dirty="0">
              <a:solidFill>
                <a:prstClr val="black">
                  <a:hueOff val="0"/>
                  <a:satOff val="0"/>
                  <a:lumOff val="0"/>
                  <a:alphaOff val="0"/>
                </a:prstClr>
              </a:solidFill>
              <a:latin typeface="Calibri"/>
              <a:ea typeface="+mn-ea"/>
              <a:cs typeface="+mn-cs"/>
            </a:rPr>
            <a:t>Implementation of the SALSA20 algorithm for secure encryption and decryption of email messages in CFB (ciphertext feedback) mode. This algorithm offers strong cryptographic properties, including high-speed encryption and resistance against various attacks.</a:t>
          </a:r>
          <a:br>
            <a:rPr lang="en-US" sz="1400" kern="1200" dirty="0"/>
          </a:br>
          <a:endParaRPr lang="en-US" sz="1400" kern="1200" dirty="0"/>
        </a:p>
      </dgm:t>
    </dgm:pt>
    <dgm:pt modelId="{23185A43-A770-4ED1-9044-7947A992472A}" type="sibTrans" cxnId="{99C8393D-6F26-40B2-B51D-5B5BDB2DF9BA}">
      <dgm:prSet/>
      <dgm:spPr/>
      <dgm:t>
        <a:bodyPr/>
        <a:lstStyle/>
        <a:p>
          <a:pPr>
            <a:lnSpc>
              <a:spcPct val="100000"/>
            </a:lnSpc>
          </a:pPr>
          <a:endParaRPr lang="en-US"/>
        </a:p>
      </dgm:t>
    </dgm:pt>
    <dgm:pt modelId="{E18C4F62-E4B8-49C9-A7F6-37E4EF7BDBA4}" type="parTrans" cxnId="{99C8393D-6F26-40B2-B51D-5B5BDB2DF9BA}">
      <dgm:prSet/>
      <dgm:spPr/>
      <dgm:t>
        <a:bodyPr/>
        <a:lstStyle/>
        <a:p>
          <a:endParaRPr lang="en-US"/>
        </a:p>
      </dgm:t>
    </dgm:pt>
    <dgm:pt modelId="{167C6CEB-6A84-4CB0-B1AF-07FE8D191AFF}" type="pres">
      <dgm:prSet presAssocID="{D9C87BC3-51F7-456B-AD3D-BE0192C31C53}" presName="root" presStyleCnt="0">
        <dgm:presLayoutVars>
          <dgm:dir/>
          <dgm:resizeHandles val="exact"/>
        </dgm:presLayoutVars>
      </dgm:prSet>
      <dgm:spPr/>
    </dgm:pt>
    <dgm:pt modelId="{905DF552-A981-4F91-A350-15F158BAFBD1}" type="pres">
      <dgm:prSet presAssocID="{D9C87BC3-51F7-456B-AD3D-BE0192C31C53}" presName="container" presStyleCnt="0">
        <dgm:presLayoutVars>
          <dgm:dir/>
          <dgm:resizeHandles val="exact"/>
        </dgm:presLayoutVars>
      </dgm:prSet>
      <dgm:spPr/>
    </dgm:pt>
    <dgm:pt modelId="{8412A20C-15C6-4AEC-89F9-EAFAFCFB8334}" type="pres">
      <dgm:prSet presAssocID="{2ACC796C-3987-4C70-B332-2AEB7BC15AC4}" presName="compNode" presStyleCnt="0"/>
      <dgm:spPr/>
    </dgm:pt>
    <dgm:pt modelId="{69DBA0BF-4584-497D-BF45-8CF055FCB650}" type="pres">
      <dgm:prSet presAssocID="{2ACC796C-3987-4C70-B332-2AEB7BC15AC4}" presName="iconBgRect" presStyleLbl="bgShp" presStyleIdx="0" presStyleCnt="3" custScaleX="167053" custScaleY="156979" custLinFactX="316414" custLinFactY="-100000" custLinFactNeighborX="400000" custLinFactNeighborY="-110777"/>
      <dgm:spPr/>
    </dgm:pt>
    <dgm:pt modelId="{E0BDD728-E556-432D-A3FA-EFD109321DC7}" type="pres">
      <dgm:prSet presAssocID="{2ACC796C-3987-4C70-B332-2AEB7BC15AC4}" presName="iconRect" presStyleLbl="node1" presStyleIdx="0" presStyleCnt="3" custScaleX="205523" custScaleY="162103" custLinFactX="600000" custLinFactY="-159731" custLinFactNeighborX="635197" custLinFactNeighborY="-2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פתיחת מנעול"/>
        </a:ext>
      </dgm:extLst>
    </dgm:pt>
    <dgm:pt modelId="{2BA6AD63-2F7D-4C47-AD78-BE50ACBE528B}" type="pres">
      <dgm:prSet presAssocID="{2ACC796C-3987-4C70-B332-2AEB7BC15AC4}" presName="spaceRect" presStyleCnt="0"/>
      <dgm:spPr/>
    </dgm:pt>
    <dgm:pt modelId="{8FFE9483-65A9-4714-99CA-B305B2FEECCB}" type="pres">
      <dgm:prSet presAssocID="{2ACC796C-3987-4C70-B332-2AEB7BC15AC4}" presName="textRect" presStyleLbl="revTx" presStyleIdx="0" presStyleCnt="3" custScaleX="203942" custScaleY="265555" custLinFactNeighborX="-322" custLinFactNeighborY="30459">
        <dgm:presLayoutVars>
          <dgm:chMax val="1"/>
          <dgm:chPref val="1"/>
        </dgm:presLayoutVars>
      </dgm:prSet>
      <dgm:spPr/>
    </dgm:pt>
    <dgm:pt modelId="{5BA58515-0BE9-4920-A83D-1CF3E3353364}" type="pres">
      <dgm:prSet presAssocID="{6BFEB011-887B-483B-8EE2-B78A08A1C85A}" presName="sibTrans" presStyleLbl="sibTrans2D1" presStyleIdx="0" presStyleCnt="0"/>
      <dgm:spPr/>
    </dgm:pt>
    <dgm:pt modelId="{9D3ABA20-D9C1-469A-81E1-A79D99617098}" type="pres">
      <dgm:prSet presAssocID="{8371BA90-12EB-483D-B639-47AF2339CFBB}" presName="compNode" presStyleCnt="0"/>
      <dgm:spPr/>
    </dgm:pt>
    <dgm:pt modelId="{D002EEAE-5E25-4BD1-A854-D0BBD0C09584}" type="pres">
      <dgm:prSet presAssocID="{8371BA90-12EB-483D-B639-47AF2339CFBB}" presName="iconBgRect" presStyleLbl="bgShp" presStyleIdx="1" presStyleCnt="3" custScaleX="167030" custScaleY="157096" custLinFactX="300000" custLinFactY="-98460" custLinFactNeighborX="374220" custLinFactNeighborY="-100000"/>
      <dgm:spPr/>
    </dgm:pt>
    <dgm:pt modelId="{FC89EAF4-0302-428B-9206-C1FC4E85F68D}" type="pres">
      <dgm:prSet presAssocID="{8371BA90-12EB-483D-B639-47AF2339CFBB}" presName="iconRect" presStyleLbl="node1" presStyleIdx="1" presStyleCnt="3" custScaleX="205354" custScaleY="162304" custLinFactX="568098" custLinFactY="-140061" custLinFactNeighborX="600000" custLinFactNeighborY="-2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nger Print"/>
        </a:ext>
      </dgm:extLst>
    </dgm:pt>
    <dgm:pt modelId="{D1A56A93-F3B6-4EC5-8CEA-1F74DF377766}" type="pres">
      <dgm:prSet presAssocID="{8371BA90-12EB-483D-B639-47AF2339CFBB}" presName="spaceRect" presStyleCnt="0"/>
      <dgm:spPr/>
    </dgm:pt>
    <dgm:pt modelId="{562BB3F2-0101-4965-9FF4-E98D0F7DACF0}" type="pres">
      <dgm:prSet presAssocID="{8371BA90-12EB-483D-B639-47AF2339CFBB}" presName="textRect" presStyleLbl="revTx" presStyleIdx="1" presStyleCnt="3" custScaleX="200591" custScaleY="276075" custLinFactNeighborX="-1917" custLinFactNeighborY="35719">
        <dgm:presLayoutVars>
          <dgm:chMax val="1"/>
          <dgm:chPref val="1"/>
        </dgm:presLayoutVars>
      </dgm:prSet>
      <dgm:spPr/>
    </dgm:pt>
    <dgm:pt modelId="{C52FE896-FCBE-4AD9-ADF9-E34562A88EBA}" type="pres">
      <dgm:prSet presAssocID="{23185A43-A770-4ED1-9044-7947A992472A}" presName="sibTrans" presStyleLbl="sibTrans2D1" presStyleIdx="0" presStyleCnt="0"/>
      <dgm:spPr/>
    </dgm:pt>
    <dgm:pt modelId="{B5FB006B-4E01-4882-9F3F-EA6CCF69B1A0}" type="pres">
      <dgm:prSet presAssocID="{C472CBDE-48D6-4D24-B34E-84629C1A96F1}" presName="compNode" presStyleCnt="0"/>
      <dgm:spPr/>
    </dgm:pt>
    <dgm:pt modelId="{31DA40D6-E5E8-40F2-8EB7-862B4B7DFAD2}" type="pres">
      <dgm:prSet presAssocID="{C472CBDE-48D6-4D24-B34E-84629C1A96F1}" presName="iconBgRect" presStyleLbl="bgShp" presStyleIdx="2" presStyleCnt="3" custScaleX="167173" custScaleY="156979" custLinFactX="-418498" custLinFactY="-100000" custLinFactNeighborX="-500000" custLinFactNeighborY="-112725"/>
      <dgm:spPr>
        <a:xfrm>
          <a:off x="4464141" y="1011708"/>
          <a:ext cx="1089270" cy="1089270"/>
        </a:xfrm>
        <a:prstGeom prst="ellipse">
          <a:avLst/>
        </a:prstGeom>
        <a:solidFill>
          <a:srgbClr val="4F81BD">
            <a:tint val="40000"/>
            <a:hueOff val="0"/>
            <a:satOff val="0"/>
            <a:lumOff val="0"/>
            <a:alphaOff val="0"/>
          </a:srgbClr>
        </a:solidFill>
        <a:ln>
          <a:noFill/>
        </a:ln>
        <a:effectLst/>
      </dgm:spPr>
    </dgm:pt>
    <dgm:pt modelId="{A45A4CA6-8639-4DB4-9FC0-FA35CCB143AB}" type="pres">
      <dgm:prSet presAssocID="{C472CBDE-48D6-4D24-B34E-84629C1A96F1}" presName="iconRect" presStyleLbl="node1" presStyleIdx="2" presStyleCnt="3" custScaleX="205180" custScaleY="162841" custLinFactX="-780908" custLinFactY="-156508" custLinFactNeighborX="-800000" custLinFactNeighborY="-2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לחיים"/>
        </a:ext>
      </dgm:extLst>
    </dgm:pt>
    <dgm:pt modelId="{03FA6950-6620-46DE-A253-802BD56188B0}" type="pres">
      <dgm:prSet presAssocID="{C472CBDE-48D6-4D24-B34E-84629C1A96F1}" presName="spaceRect" presStyleCnt="0"/>
      <dgm:spPr/>
    </dgm:pt>
    <dgm:pt modelId="{06DE0126-6807-4700-BF73-72FDD6F3F5BF}" type="pres">
      <dgm:prSet presAssocID="{C472CBDE-48D6-4D24-B34E-84629C1A96F1}" presName="textRect" presStyleLbl="revTx" presStyleIdx="2" presStyleCnt="3" custScaleX="162060" custScaleY="247173" custLinFactNeighborX="-17033" custLinFactNeighborY="18379">
        <dgm:presLayoutVars>
          <dgm:chMax val="1"/>
          <dgm:chPref val="1"/>
        </dgm:presLayoutVars>
      </dgm:prSet>
      <dgm:spPr/>
    </dgm:pt>
  </dgm:ptLst>
  <dgm:cxnLst>
    <dgm:cxn modelId="{5D7A0103-5AC4-4068-9699-581736A9520A}" type="presOf" srcId="{C472CBDE-48D6-4D24-B34E-84629C1A96F1}" destId="{06DE0126-6807-4700-BF73-72FDD6F3F5BF}" srcOrd="0" destOrd="0" presId="urn:microsoft.com/office/officeart/2018/2/layout/IconCircleList"/>
    <dgm:cxn modelId="{FEA5AD0C-1998-4194-87CF-9E17E2F46E82}" type="presOf" srcId="{6BFEB011-887B-483B-8EE2-B78A08A1C85A}" destId="{5BA58515-0BE9-4920-A83D-1CF3E3353364}" srcOrd="0" destOrd="0" presId="urn:microsoft.com/office/officeart/2018/2/layout/IconCircleList"/>
    <dgm:cxn modelId="{99C8393D-6F26-40B2-B51D-5B5BDB2DF9BA}" srcId="{D9C87BC3-51F7-456B-AD3D-BE0192C31C53}" destId="{8371BA90-12EB-483D-B639-47AF2339CFBB}" srcOrd="1" destOrd="0" parTransId="{E18C4F62-E4B8-49C9-A7F6-37E4EF7BDBA4}" sibTransId="{23185A43-A770-4ED1-9044-7947A992472A}"/>
    <dgm:cxn modelId="{70C20E64-35D6-4D3E-A4C6-6245973F95B4}" srcId="{D9C87BC3-51F7-456B-AD3D-BE0192C31C53}" destId="{2ACC796C-3987-4C70-B332-2AEB7BC15AC4}" srcOrd="0" destOrd="0" parTransId="{B4F628F4-96E2-4BBC-873D-C180BB162E39}" sibTransId="{6BFEB011-887B-483B-8EE2-B78A08A1C85A}"/>
    <dgm:cxn modelId="{C8C4FE80-52C2-4DE8-B6ED-F74FF7EC2D8A}" type="presOf" srcId="{D9C87BC3-51F7-456B-AD3D-BE0192C31C53}" destId="{167C6CEB-6A84-4CB0-B1AF-07FE8D191AFF}" srcOrd="0" destOrd="0" presId="urn:microsoft.com/office/officeart/2018/2/layout/IconCircleList"/>
    <dgm:cxn modelId="{FD0BA0B8-2196-4848-9CEE-7E40CABCC56C}" srcId="{D9C87BC3-51F7-456B-AD3D-BE0192C31C53}" destId="{C472CBDE-48D6-4D24-B34E-84629C1A96F1}" srcOrd="2" destOrd="0" parTransId="{8FFAC9F9-B9C1-49B8-9ED8-C5F8E03E72A9}" sibTransId="{2355DD38-A56D-4D10-9377-0911C7E91C73}"/>
    <dgm:cxn modelId="{A75819CA-475F-48A5-907C-5B12EB016D83}" type="presOf" srcId="{8371BA90-12EB-483D-B639-47AF2339CFBB}" destId="{562BB3F2-0101-4965-9FF4-E98D0F7DACF0}" srcOrd="0" destOrd="0" presId="urn:microsoft.com/office/officeart/2018/2/layout/IconCircleList"/>
    <dgm:cxn modelId="{FE299CD0-515D-4FC0-B878-B00FD099150A}" type="presOf" srcId="{23185A43-A770-4ED1-9044-7947A992472A}" destId="{C52FE896-FCBE-4AD9-ADF9-E34562A88EBA}" srcOrd="0" destOrd="0" presId="urn:microsoft.com/office/officeart/2018/2/layout/IconCircleList"/>
    <dgm:cxn modelId="{C7209DF0-581C-4F89-9B9E-D57E4C1AFEF1}" type="presOf" srcId="{2ACC796C-3987-4C70-B332-2AEB7BC15AC4}" destId="{8FFE9483-65A9-4714-99CA-B305B2FEECCB}" srcOrd="0" destOrd="0" presId="urn:microsoft.com/office/officeart/2018/2/layout/IconCircleList"/>
    <dgm:cxn modelId="{4E142440-4BA8-466C-901F-686ED17E3684}" type="presParOf" srcId="{167C6CEB-6A84-4CB0-B1AF-07FE8D191AFF}" destId="{905DF552-A981-4F91-A350-15F158BAFBD1}" srcOrd="0" destOrd="0" presId="urn:microsoft.com/office/officeart/2018/2/layout/IconCircleList"/>
    <dgm:cxn modelId="{CBF1D31A-E551-4ECF-BCF8-DF267B8BC56C}" type="presParOf" srcId="{905DF552-A981-4F91-A350-15F158BAFBD1}" destId="{8412A20C-15C6-4AEC-89F9-EAFAFCFB8334}" srcOrd="0" destOrd="0" presId="urn:microsoft.com/office/officeart/2018/2/layout/IconCircleList"/>
    <dgm:cxn modelId="{22B67641-4C6B-4275-8B9A-823AD02B0D98}" type="presParOf" srcId="{8412A20C-15C6-4AEC-89F9-EAFAFCFB8334}" destId="{69DBA0BF-4584-497D-BF45-8CF055FCB650}" srcOrd="0" destOrd="0" presId="urn:microsoft.com/office/officeart/2018/2/layout/IconCircleList"/>
    <dgm:cxn modelId="{CBE43C71-EBC7-4D01-A8DF-04D4074A9165}" type="presParOf" srcId="{8412A20C-15C6-4AEC-89F9-EAFAFCFB8334}" destId="{E0BDD728-E556-432D-A3FA-EFD109321DC7}" srcOrd="1" destOrd="0" presId="urn:microsoft.com/office/officeart/2018/2/layout/IconCircleList"/>
    <dgm:cxn modelId="{A9AD3C0B-FAD3-45BF-BFEF-7CD6BB648A3E}" type="presParOf" srcId="{8412A20C-15C6-4AEC-89F9-EAFAFCFB8334}" destId="{2BA6AD63-2F7D-4C47-AD78-BE50ACBE528B}" srcOrd="2" destOrd="0" presId="urn:microsoft.com/office/officeart/2018/2/layout/IconCircleList"/>
    <dgm:cxn modelId="{BBB5B2D7-CCB1-4317-A05A-D2DEB3D31864}" type="presParOf" srcId="{8412A20C-15C6-4AEC-89F9-EAFAFCFB8334}" destId="{8FFE9483-65A9-4714-99CA-B305B2FEECCB}" srcOrd="3" destOrd="0" presId="urn:microsoft.com/office/officeart/2018/2/layout/IconCircleList"/>
    <dgm:cxn modelId="{C213D24D-7D18-4BDD-B3A2-60E00482177C}" type="presParOf" srcId="{905DF552-A981-4F91-A350-15F158BAFBD1}" destId="{5BA58515-0BE9-4920-A83D-1CF3E3353364}" srcOrd="1" destOrd="0" presId="urn:microsoft.com/office/officeart/2018/2/layout/IconCircleList"/>
    <dgm:cxn modelId="{FB2BF223-9A31-4AB6-A9E6-A3CDC7782DC2}" type="presParOf" srcId="{905DF552-A981-4F91-A350-15F158BAFBD1}" destId="{9D3ABA20-D9C1-469A-81E1-A79D99617098}" srcOrd="2" destOrd="0" presId="urn:microsoft.com/office/officeart/2018/2/layout/IconCircleList"/>
    <dgm:cxn modelId="{D167338F-B1F5-403C-9AF3-255875E3E4B7}" type="presParOf" srcId="{9D3ABA20-D9C1-469A-81E1-A79D99617098}" destId="{D002EEAE-5E25-4BD1-A854-D0BBD0C09584}" srcOrd="0" destOrd="0" presId="urn:microsoft.com/office/officeart/2018/2/layout/IconCircleList"/>
    <dgm:cxn modelId="{7D5760EE-C071-4611-B09A-B4A0F95A29ED}" type="presParOf" srcId="{9D3ABA20-D9C1-469A-81E1-A79D99617098}" destId="{FC89EAF4-0302-428B-9206-C1FC4E85F68D}" srcOrd="1" destOrd="0" presId="urn:microsoft.com/office/officeart/2018/2/layout/IconCircleList"/>
    <dgm:cxn modelId="{6BE96AC7-08DF-4905-9D8E-64BEFABAFE78}" type="presParOf" srcId="{9D3ABA20-D9C1-469A-81E1-A79D99617098}" destId="{D1A56A93-F3B6-4EC5-8CEA-1F74DF377766}" srcOrd="2" destOrd="0" presId="urn:microsoft.com/office/officeart/2018/2/layout/IconCircleList"/>
    <dgm:cxn modelId="{A0BD0CAF-6F5D-47AB-A147-108AB361D70A}" type="presParOf" srcId="{9D3ABA20-D9C1-469A-81E1-A79D99617098}" destId="{562BB3F2-0101-4965-9FF4-E98D0F7DACF0}" srcOrd="3" destOrd="0" presId="urn:microsoft.com/office/officeart/2018/2/layout/IconCircleList"/>
    <dgm:cxn modelId="{3165F783-C420-4BE2-AFF0-2AA40264FC6F}" type="presParOf" srcId="{905DF552-A981-4F91-A350-15F158BAFBD1}" destId="{C52FE896-FCBE-4AD9-ADF9-E34562A88EBA}" srcOrd="3" destOrd="0" presId="urn:microsoft.com/office/officeart/2018/2/layout/IconCircleList"/>
    <dgm:cxn modelId="{8A64B7E7-7C1C-4D5D-A719-2AC7F894DE81}" type="presParOf" srcId="{905DF552-A981-4F91-A350-15F158BAFBD1}" destId="{B5FB006B-4E01-4882-9F3F-EA6CCF69B1A0}" srcOrd="4" destOrd="0" presId="urn:microsoft.com/office/officeart/2018/2/layout/IconCircleList"/>
    <dgm:cxn modelId="{E7F2EE76-DB19-4597-AF2A-2372DDAE33E8}" type="presParOf" srcId="{B5FB006B-4E01-4882-9F3F-EA6CCF69B1A0}" destId="{31DA40D6-E5E8-40F2-8EB7-862B4B7DFAD2}" srcOrd="0" destOrd="0" presId="urn:microsoft.com/office/officeart/2018/2/layout/IconCircleList"/>
    <dgm:cxn modelId="{BDA8419A-1231-4717-AD3F-823890F8B811}" type="presParOf" srcId="{B5FB006B-4E01-4882-9F3F-EA6CCF69B1A0}" destId="{A45A4CA6-8639-4DB4-9FC0-FA35CCB143AB}" srcOrd="1" destOrd="0" presId="urn:microsoft.com/office/officeart/2018/2/layout/IconCircleList"/>
    <dgm:cxn modelId="{F92ECA20-BA5D-440E-A102-DA017B74758E}" type="presParOf" srcId="{B5FB006B-4E01-4882-9F3F-EA6CCF69B1A0}" destId="{03FA6950-6620-46DE-A253-802BD56188B0}" srcOrd="2" destOrd="0" presId="urn:microsoft.com/office/officeart/2018/2/layout/IconCircleList"/>
    <dgm:cxn modelId="{2A604506-A8C1-4213-8941-D98FFB9D3C59}" type="presParOf" srcId="{B5FB006B-4E01-4882-9F3F-EA6CCF69B1A0}" destId="{06DE0126-6807-4700-BF73-72FDD6F3F5BF}"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C9F2C-4112-4836-8179-1B8828A4A8D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10E1311-B158-4D06-85DF-605676C3BAAF}">
      <dgm:prSet custT="1"/>
      <dgm:spPr/>
      <dgm:t>
        <a:bodyPr/>
        <a:lstStyle/>
        <a:p>
          <a:r>
            <a:rPr lang="en-US" sz="2800" b="1" dirty="0"/>
            <a:t>Agreement on Common Parameters: </a:t>
          </a:r>
          <a:br>
            <a:rPr lang="en-US" sz="2800" b="1" dirty="0"/>
          </a:br>
          <a:r>
            <a:rPr lang="en-US" sz="2800" dirty="0"/>
            <a:t>Both parties agree on a prime number and a base, which are public and known to everyone.</a:t>
          </a:r>
          <a:br>
            <a:rPr lang="en-US" sz="2700" dirty="0"/>
          </a:br>
          <a:endParaRPr lang="en-US" sz="2700" dirty="0"/>
        </a:p>
      </dgm:t>
    </dgm:pt>
    <dgm:pt modelId="{7552A89E-FEBA-433A-97BC-4F509E90A4AA}" type="parTrans" cxnId="{EEE52A33-61F1-4892-BAC6-E2F75463FF96}">
      <dgm:prSet/>
      <dgm:spPr/>
      <dgm:t>
        <a:bodyPr/>
        <a:lstStyle/>
        <a:p>
          <a:endParaRPr lang="en-US"/>
        </a:p>
      </dgm:t>
    </dgm:pt>
    <dgm:pt modelId="{72B4091D-A426-4B3D-B3BA-0A9964F7C6C0}" type="sibTrans" cxnId="{EEE52A33-61F1-4892-BAC6-E2F75463FF96}">
      <dgm:prSet/>
      <dgm:spPr/>
      <dgm:t>
        <a:bodyPr/>
        <a:lstStyle/>
        <a:p>
          <a:endParaRPr lang="en-US"/>
        </a:p>
      </dgm:t>
    </dgm:pt>
    <dgm:pt modelId="{6ACEBDA7-C39B-4271-B9D4-123B0C36A819}">
      <dgm:prSet custT="1"/>
      <dgm:spPr/>
      <dgm:t>
        <a:bodyPr/>
        <a:lstStyle/>
        <a:p>
          <a:r>
            <a:rPr lang="en-US" sz="2800" b="1" dirty="0"/>
            <a:t>Private and Public Keys: </a:t>
          </a:r>
          <a:br>
            <a:rPr lang="en-US" sz="2800" b="1" dirty="0"/>
          </a:br>
          <a:r>
            <a:rPr lang="en-US" sz="2800" dirty="0"/>
            <a:t>Each party selects a private key secretly and computes a public key from it. The public keys are then exchanged between them.</a:t>
          </a:r>
          <a:br>
            <a:rPr lang="en-US" sz="2500" dirty="0"/>
          </a:br>
          <a:endParaRPr lang="en-US" sz="2500" dirty="0"/>
        </a:p>
      </dgm:t>
    </dgm:pt>
    <dgm:pt modelId="{499E7AC9-F13B-476E-B22E-916D9DBF9B8B}" type="parTrans" cxnId="{EF53B413-98D7-411A-9EEE-46D210087C80}">
      <dgm:prSet/>
      <dgm:spPr/>
      <dgm:t>
        <a:bodyPr/>
        <a:lstStyle/>
        <a:p>
          <a:endParaRPr lang="en-US"/>
        </a:p>
      </dgm:t>
    </dgm:pt>
    <dgm:pt modelId="{0CAC6B0C-CDDF-4FE6-9A0F-2714DDB41E2E}" type="sibTrans" cxnId="{EF53B413-98D7-411A-9EEE-46D210087C80}">
      <dgm:prSet/>
      <dgm:spPr/>
      <dgm:t>
        <a:bodyPr/>
        <a:lstStyle/>
        <a:p>
          <a:endParaRPr lang="en-US"/>
        </a:p>
      </dgm:t>
    </dgm:pt>
    <dgm:pt modelId="{3FCBA4DC-5497-4B45-A37B-4755CA41D17E}">
      <dgm:prSet custT="1"/>
      <dgm:spPr/>
      <dgm:t>
        <a:bodyPr/>
        <a:lstStyle/>
        <a:p>
          <a:r>
            <a:rPr lang="en-US" sz="2800" b="1" dirty="0"/>
            <a:t>Shared Secret Calculation: </a:t>
          </a:r>
          <a:br>
            <a:rPr lang="en-US" sz="2400" b="1" dirty="0"/>
          </a:br>
          <a:r>
            <a:rPr lang="en-US" sz="2800" dirty="0"/>
            <a:t>Each party uses their own private key and the other party’s public key to compute the shared secret. This computation ensures that both parties arrive at the same secret key, despite the insecure channel.</a:t>
          </a:r>
        </a:p>
        <a:p>
          <a:endParaRPr lang="en-US" sz="2400" dirty="0"/>
        </a:p>
        <a:p>
          <a:endParaRPr lang="en-US" sz="2200" dirty="0"/>
        </a:p>
      </dgm:t>
    </dgm:pt>
    <dgm:pt modelId="{F020B51A-3942-4851-A740-A88FDF181194}" type="parTrans" cxnId="{D3A0C525-8236-4DBB-A5AA-F2F8C005B7F0}">
      <dgm:prSet/>
      <dgm:spPr/>
      <dgm:t>
        <a:bodyPr/>
        <a:lstStyle/>
        <a:p>
          <a:endParaRPr lang="en-US"/>
        </a:p>
      </dgm:t>
    </dgm:pt>
    <dgm:pt modelId="{0C26DFB5-569D-4DA7-8DF5-D7E670C4EA54}" type="sibTrans" cxnId="{D3A0C525-8236-4DBB-A5AA-F2F8C005B7F0}">
      <dgm:prSet/>
      <dgm:spPr/>
      <dgm:t>
        <a:bodyPr/>
        <a:lstStyle/>
        <a:p>
          <a:endParaRPr lang="en-US"/>
        </a:p>
      </dgm:t>
    </dgm:pt>
    <dgm:pt modelId="{835B90DC-23DB-45C0-AD74-0300C28BFB76}">
      <dgm:prSet custT="1"/>
      <dgm:spPr/>
      <dgm:t>
        <a:bodyPr/>
        <a:lstStyle/>
        <a:p>
          <a:r>
            <a:rPr lang="en-US" sz="2800" dirty="0"/>
            <a:t>The shared secret key is now used to encrypt and decrypt messages using a symmetric encryption method, ensuring that communication remains confidential and secure.</a:t>
          </a:r>
        </a:p>
      </dgm:t>
    </dgm:pt>
    <dgm:pt modelId="{F0180243-FBAD-4CD1-9524-3B9FA64B3E8F}" type="parTrans" cxnId="{8E23462E-BB4D-4E88-8643-36E1E252BBE3}">
      <dgm:prSet/>
      <dgm:spPr/>
      <dgm:t>
        <a:bodyPr/>
        <a:lstStyle/>
        <a:p>
          <a:endParaRPr lang="en-US"/>
        </a:p>
      </dgm:t>
    </dgm:pt>
    <dgm:pt modelId="{1413D7B9-17B4-4C3E-9C99-34BE1F317D29}" type="sibTrans" cxnId="{8E23462E-BB4D-4E88-8643-36E1E252BBE3}">
      <dgm:prSet/>
      <dgm:spPr/>
      <dgm:t>
        <a:bodyPr/>
        <a:lstStyle/>
        <a:p>
          <a:endParaRPr lang="en-US"/>
        </a:p>
      </dgm:t>
    </dgm:pt>
    <dgm:pt modelId="{D987DB32-AC8C-47F0-8EBA-720C213A8816}" type="pres">
      <dgm:prSet presAssocID="{A1DC9F2C-4112-4836-8179-1B8828A4A8D4}" presName="vert0" presStyleCnt="0">
        <dgm:presLayoutVars>
          <dgm:dir/>
          <dgm:animOne val="branch"/>
          <dgm:animLvl val="lvl"/>
        </dgm:presLayoutVars>
      </dgm:prSet>
      <dgm:spPr/>
    </dgm:pt>
    <dgm:pt modelId="{CD63473F-1B79-4149-BDC6-4D5FE81A6ACD}" type="pres">
      <dgm:prSet presAssocID="{E10E1311-B158-4D06-85DF-605676C3BAAF}" presName="thickLine" presStyleLbl="alignNode1" presStyleIdx="0" presStyleCnt="4"/>
      <dgm:spPr/>
    </dgm:pt>
    <dgm:pt modelId="{4830379A-5A1C-4512-9C94-8B0E164A726E}" type="pres">
      <dgm:prSet presAssocID="{E10E1311-B158-4D06-85DF-605676C3BAAF}" presName="horz1" presStyleCnt="0"/>
      <dgm:spPr/>
    </dgm:pt>
    <dgm:pt modelId="{AD1F3F26-804B-410B-81E1-081733360B9E}" type="pres">
      <dgm:prSet presAssocID="{E10E1311-B158-4D06-85DF-605676C3BAAF}" presName="tx1" presStyleLbl="revTx" presStyleIdx="0" presStyleCnt="4"/>
      <dgm:spPr/>
    </dgm:pt>
    <dgm:pt modelId="{5AF3157D-B5A3-4F2E-810E-9DBFA38BAFC2}" type="pres">
      <dgm:prSet presAssocID="{E10E1311-B158-4D06-85DF-605676C3BAAF}" presName="vert1" presStyleCnt="0"/>
      <dgm:spPr/>
    </dgm:pt>
    <dgm:pt modelId="{9CA6ED7B-8481-4941-A586-127F8354CCFF}" type="pres">
      <dgm:prSet presAssocID="{6ACEBDA7-C39B-4271-B9D4-123B0C36A819}" presName="thickLine" presStyleLbl="alignNode1" presStyleIdx="1" presStyleCnt="4"/>
      <dgm:spPr/>
    </dgm:pt>
    <dgm:pt modelId="{F4695952-55C6-419C-9A61-821A7FCD9791}" type="pres">
      <dgm:prSet presAssocID="{6ACEBDA7-C39B-4271-B9D4-123B0C36A819}" presName="horz1" presStyleCnt="0"/>
      <dgm:spPr/>
    </dgm:pt>
    <dgm:pt modelId="{CF85049F-A317-4C85-9679-16C300C86563}" type="pres">
      <dgm:prSet presAssocID="{6ACEBDA7-C39B-4271-B9D4-123B0C36A819}" presName="tx1" presStyleLbl="revTx" presStyleIdx="1" presStyleCnt="4" custScaleY="119941"/>
      <dgm:spPr/>
    </dgm:pt>
    <dgm:pt modelId="{6EB89F8D-5B08-44D7-8598-F9AAF9455EF8}" type="pres">
      <dgm:prSet presAssocID="{6ACEBDA7-C39B-4271-B9D4-123B0C36A819}" presName="vert1" presStyleCnt="0"/>
      <dgm:spPr/>
    </dgm:pt>
    <dgm:pt modelId="{348A6142-C564-4816-93D3-132D0690EB5F}" type="pres">
      <dgm:prSet presAssocID="{3FCBA4DC-5497-4B45-A37B-4755CA41D17E}" presName="thickLine" presStyleLbl="alignNode1" presStyleIdx="2" presStyleCnt="4"/>
      <dgm:spPr/>
    </dgm:pt>
    <dgm:pt modelId="{D350A495-6793-4BAF-9526-748326EBF080}" type="pres">
      <dgm:prSet presAssocID="{3FCBA4DC-5497-4B45-A37B-4755CA41D17E}" presName="horz1" presStyleCnt="0"/>
      <dgm:spPr/>
    </dgm:pt>
    <dgm:pt modelId="{8CDC6F8C-163B-4870-8D88-FA7FD627DA50}" type="pres">
      <dgm:prSet presAssocID="{3FCBA4DC-5497-4B45-A37B-4755CA41D17E}" presName="tx1" presStyleLbl="revTx" presStyleIdx="2" presStyleCnt="4" custScaleY="167713"/>
      <dgm:spPr/>
    </dgm:pt>
    <dgm:pt modelId="{8DDFB472-A1CD-46A7-A8A4-1EB76E7A7B9D}" type="pres">
      <dgm:prSet presAssocID="{3FCBA4DC-5497-4B45-A37B-4755CA41D17E}" presName="vert1" presStyleCnt="0"/>
      <dgm:spPr/>
    </dgm:pt>
    <dgm:pt modelId="{72B108AE-CAA2-4694-ACC8-E07314316ED1}" type="pres">
      <dgm:prSet presAssocID="{835B90DC-23DB-45C0-AD74-0300C28BFB76}" presName="thickLine" presStyleLbl="alignNode1" presStyleIdx="3" presStyleCnt="4"/>
      <dgm:spPr/>
    </dgm:pt>
    <dgm:pt modelId="{E4C5866C-3F38-4524-998A-40107E0425FD}" type="pres">
      <dgm:prSet presAssocID="{835B90DC-23DB-45C0-AD74-0300C28BFB76}" presName="horz1" presStyleCnt="0"/>
      <dgm:spPr/>
    </dgm:pt>
    <dgm:pt modelId="{68037F2F-2E1B-4C28-95D0-A97F3446FE72}" type="pres">
      <dgm:prSet presAssocID="{835B90DC-23DB-45C0-AD74-0300C28BFB76}" presName="tx1" presStyleLbl="revTx" presStyleIdx="3" presStyleCnt="4" custScaleY="136310"/>
      <dgm:spPr/>
    </dgm:pt>
    <dgm:pt modelId="{FB47B996-1C13-4B27-BC1B-87661E649CB9}" type="pres">
      <dgm:prSet presAssocID="{835B90DC-23DB-45C0-AD74-0300C28BFB76}" presName="vert1" presStyleCnt="0"/>
      <dgm:spPr/>
    </dgm:pt>
  </dgm:ptLst>
  <dgm:cxnLst>
    <dgm:cxn modelId="{EF53B413-98D7-411A-9EEE-46D210087C80}" srcId="{A1DC9F2C-4112-4836-8179-1B8828A4A8D4}" destId="{6ACEBDA7-C39B-4271-B9D4-123B0C36A819}" srcOrd="1" destOrd="0" parTransId="{499E7AC9-F13B-476E-B22E-916D9DBF9B8B}" sibTransId="{0CAC6B0C-CDDF-4FE6-9A0F-2714DDB41E2E}"/>
    <dgm:cxn modelId="{1576BD1C-EB17-45CD-9388-6345A6434F8B}" type="presOf" srcId="{835B90DC-23DB-45C0-AD74-0300C28BFB76}" destId="{68037F2F-2E1B-4C28-95D0-A97F3446FE72}" srcOrd="0" destOrd="0" presId="urn:microsoft.com/office/officeart/2008/layout/LinedList"/>
    <dgm:cxn modelId="{D3A0C525-8236-4DBB-A5AA-F2F8C005B7F0}" srcId="{A1DC9F2C-4112-4836-8179-1B8828A4A8D4}" destId="{3FCBA4DC-5497-4B45-A37B-4755CA41D17E}" srcOrd="2" destOrd="0" parTransId="{F020B51A-3942-4851-A740-A88FDF181194}" sibTransId="{0C26DFB5-569D-4DA7-8DF5-D7E670C4EA54}"/>
    <dgm:cxn modelId="{8E23462E-BB4D-4E88-8643-36E1E252BBE3}" srcId="{A1DC9F2C-4112-4836-8179-1B8828A4A8D4}" destId="{835B90DC-23DB-45C0-AD74-0300C28BFB76}" srcOrd="3" destOrd="0" parTransId="{F0180243-FBAD-4CD1-9524-3B9FA64B3E8F}" sibTransId="{1413D7B9-17B4-4C3E-9C99-34BE1F317D29}"/>
    <dgm:cxn modelId="{EEE52A33-61F1-4892-BAC6-E2F75463FF96}" srcId="{A1DC9F2C-4112-4836-8179-1B8828A4A8D4}" destId="{E10E1311-B158-4D06-85DF-605676C3BAAF}" srcOrd="0" destOrd="0" parTransId="{7552A89E-FEBA-433A-97BC-4F509E90A4AA}" sibTransId="{72B4091D-A426-4B3D-B3BA-0A9964F7C6C0}"/>
    <dgm:cxn modelId="{B39AD83B-4495-47CB-B121-F23750081657}" type="presOf" srcId="{E10E1311-B158-4D06-85DF-605676C3BAAF}" destId="{AD1F3F26-804B-410B-81E1-081733360B9E}" srcOrd="0" destOrd="0" presId="urn:microsoft.com/office/officeart/2008/layout/LinedList"/>
    <dgm:cxn modelId="{C30AED6A-3E48-43B0-8128-BCD0B29E773D}" type="presOf" srcId="{3FCBA4DC-5497-4B45-A37B-4755CA41D17E}" destId="{8CDC6F8C-163B-4870-8D88-FA7FD627DA50}" srcOrd="0" destOrd="0" presId="urn:microsoft.com/office/officeart/2008/layout/LinedList"/>
    <dgm:cxn modelId="{E8F1B054-4431-4375-95AB-355DF6F4536B}" type="presOf" srcId="{6ACEBDA7-C39B-4271-B9D4-123B0C36A819}" destId="{CF85049F-A317-4C85-9679-16C300C86563}" srcOrd="0" destOrd="0" presId="urn:microsoft.com/office/officeart/2008/layout/LinedList"/>
    <dgm:cxn modelId="{CD5C558A-612A-451D-A9F2-4125C1480A42}" type="presOf" srcId="{A1DC9F2C-4112-4836-8179-1B8828A4A8D4}" destId="{D987DB32-AC8C-47F0-8EBA-720C213A8816}" srcOrd="0" destOrd="0" presId="urn:microsoft.com/office/officeart/2008/layout/LinedList"/>
    <dgm:cxn modelId="{CD66C0C7-55AF-472C-9D34-894308A6B95A}" type="presParOf" srcId="{D987DB32-AC8C-47F0-8EBA-720C213A8816}" destId="{CD63473F-1B79-4149-BDC6-4D5FE81A6ACD}" srcOrd="0" destOrd="0" presId="urn:microsoft.com/office/officeart/2008/layout/LinedList"/>
    <dgm:cxn modelId="{07DD55B0-D29A-4020-854D-DEE98A760775}" type="presParOf" srcId="{D987DB32-AC8C-47F0-8EBA-720C213A8816}" destId="{4830379A-5A1C-4512-9C94-8B0E164A726E}" srcOrd="1" destOrd="0" presId="urn:microsoft.com/office/officeart/2008/layout/LinedList"/>
    <dgm:cxn modelId="{27C7EEF9-6F52-4768-892F-2A9E7765DB1F}" type="presParOf" srcId="{4830379A-5A1C-4512-9C94-8B0E164A726E}" destId="{AD1F3F26-804B-410B-81E1-081733360B9E}" srcOrd="0" destOrd="0" presId="urn:microsoft.com/office/officeart/2008/layout/LinedList"/>
    <dgm:cxn modelId="{64483F22-3A0D-4F58-B10D-B58547D45E43}" type="presParOf" srcId="{4830379A-5A1C-4512-9C94-8B0E164A726E}" destId="{5AF3157D-B5A3-4F2E-810E-9DBFA38BAFC2}" srcOrd="1" destOrd="0" presId="urn:microsoft.com/office/officeart/2008/layout/LinedList"/>
    <dgm:cxn modelId="{723FC482-A2C6-4F5D-AEF6-0BB60E05420A}" type="presParOf" srcId="{D987DB32-AC8C-47F0-8EBA-720C213A8816}" destId="{9CA6ED7B-8481-4941-A586-127F8354CCFF}" srcOrd="2" destOrd="0" presId="urn:microsoft.com/office/officeart/2008/layout/LinedList"/>
    <dgm:cxn modelId="{85D78B6C-DE0A-4157-8C64-D0F69ED79F19}" type="presParOf" srcId="{D987DB32-AC8C-47F0-8EBA-720C213A8816}" destId="{F4695952-55C6-419C-9A61-821A7FCD9791}" srcOrd="3" destOrd="0" presId="urn:microsoft.com/office/officeart/2008/layout/LinedList"/>
    <dgm:cxn modelId="{1EA0599D-9210-4675-8D0A-FC719CB870F8}" type="presParOf" srcId="{F4695952-55C6-419C-9A61-821A7FCD9791}" destId="{CF85049F-A317-4C85-9679-16C300C86563}" srcOrd="0" destOrd="0" presId="urn:microsoft.com/office/officeart/2008/layout/LinedList"/>
    <dgm:cxn modelId="{FD1B7F90-C344-4F00-B22F-226BA96C54C3}" type="presParOf" srcId="{F4695952-55C6-419C-9A61-821A7FCD9791}" destId="{6EB89F8D-5B08-44D7-8598-F9AAF9455EF8}" srcOrd="1" destOrd="0" presId="urn:microsoft.com/office/officeart/2008/layout/LinedList"/>
    <dgm:cxn modelId="{D0E9F7B3-1AEF-4405-8E5A-8A709CCB7D2F}" type="presParOf" srcId="{D987DB32-AC8C-47F0-8EBA-720C213A8816}" destId="{348A6142-C564-4816-93D3-132D0690EB5F}" srcOrd="4" destOrd="0" presId="urn:microsoft.com/office/officeart/2008/layout/LinedList"/>
    <dgm:cxn modelId="{6F89F6CF-3619-4B39-851F-1E4D54A35AFB}" type="presParOf" srcId="{D987DB32-AC8C-47F0-8EBA-720C213A8816}" destId="{D350A495-6793-4BAF-9526-748326EBF080}" srcOrd="5" destOrd="0" presId="urn:microsoft.com/office/officeart/2008/layout/LinedList"/>
    <dgm:cxn modelId="{2355E075-5140-4FDF-9B51-BF7D54BE63DB}" type="presParOf" srcId="{D350A495-6793-4BAF-9526-748326EBF080}" destId="{8CDC6F8C-163B-4870-8D88-FA7FD627DA50}" srcOrd="0" destOrd="0" presId="urn:microsoft.com/office/officeart/2008/layout/LinedList"/>
    <dgm:cxn modelId="{CF9E7F36-624D-4EA8-9022-5859DFF021FD}" type="presParOf" srcId="{D350A495-6793-4BAF-9526-748326EBF080}" destId="{8DDFB472-A1CD-46A7-A8A4-1EB76E7A7B9D}" srcOrd="1" destOrd="0" presId="urn:microsoft.com/office/officeart/2008/layout/LinedList"/>
    <dgm:cxn modelId="{8065B874-831F-495B-98E8-73541E9C8921}" type="presParOf" srcId="{D987DB32-AC8C-47F0-8EBA-720C213A8816}" destId="{72B108AE-CAA2-4694-ACC8-E07314316ED1}" srcOrd="6" destOrd="0" presId="urn:microsoft.com/office/officeart/2008/layout/LinedList"/>
    <dgm:cxn modelId="{6855234C-5E6D-4933-BEEC-93064660CBA2}" type="presParOf" srcId="{D987DB32-AC8C-47F0-8EBA-720C213A8816}" destId="{E4C5866C-3F38-4524-998A-40107E0425FD}" srcOrd="7" destOrd="0" presId="urn:microsoft.com/office/officeart/2008/layout/LinedList"/>
    <dgm:cxn modelId="{A4F00C00-269D-42FD-897A-5432F4D342FB}" type="presParOf" srcId="{E4C5866C-3F38-4524-998A-40107E0425FD}" destId="{68037F2F-2E1B-4C28-95D0-A97F3446FE72}" srcOrd="0" destOrd="0" presId="urn:microsoft.com/office/officeart/2008/layout/LinedList"/>
    <dgm:cxn modelId="{FAA22E2F-6A50-4227-A394-9865E8E1047B}" type="presParOf" srcId="{E4C5866C-3F38-4524-998A-40107E0425FD}" destId="{FB47B996-1C13-4B27-BC1B-87661E649CB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7B77C-0A03-461F-A47B-5BCD97A831A4}">
      <dsp:nvSpPr>
        <dsp:cNvPr id="0" name=""/>
        <dsp:cNvSpPr/>
      </dsp:nvSpPr>
      <dsp:spPr>
        <a:xfrm>
          <a:off x="5469169" y="99869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832507" y="1040425"/>
        <a:ext cx="39856" cy="7979"/>
      </dsp:txXfrm>
    </dsp:sp>
    <dsp:sp modelId="{D2D0B3F8-18A8-47F3-878A-77BB755FFEEB}">
      <dsp:nvSpPr>
        <dsp:cNvPr id="0" name=""/>
        <dsp:cNvSpPr/>
      </dsp:nvSpPr>
      <dsp:spPr>
        <a:xfrm>
          <a:off x="2005173" y="467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1066800">
            <a:lnSpc>
              <a:spcPct val="90000"/>
            </a:lnSpc>
            <a:spcBef>
              <a:spcPct val="0"/>
            </a:spcBef>
            <a:spcAft>
              <a:spcPct val="35000"/>
            </a:spcAft>
            <a:buNone/>
          </a:pPr>
          <a:r>
            <a:rPr lang="en-US" sz="2400" b="1" kern="1200" dirty="0"/>
            <a:t>Step 1: Key Generation</a:t>
          </a:r>
          <a:endParaRPr lang="en-US" sz="2400" kern="1200" dirty="0"/>
        </a:p>
      </dsp:txBody>
      <dsp:txXfrm>
        <a:off x="2005173" y="4676"/>
        <a:ext cx="3465795" cy="2079477"/>
      </dsp:txXfrm>
    </dsp:sp>
    <dsp:sp modelId="{3B1BBADB-3F32-47A6-9755-45216DE5228E}">
      <dsp:nvSpPr>
        <dsp:cNvPr id="0" name=""/>
        <dsp:cNvSpPr/>
      </dsp:nvSpPr>
      <dsp:spPr>
        <a:xfrm>
          <a:off x="9732097" y="99869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0095436" y="1040425"/>
        <a:ext cx="39856" cy="7979"/>
      </dsp:txXfrm>
    </dsp:sp>
    <dsp:sp modelId="{6C7BF778-673F-4677-8578-EE805FF6C0AA}">
      <dsp:nvSpPr>
        <dsp:cNvPr id="0" name=""/>
        <dsp:cNvSpPr/>
      </dsp:nvSpPr>
      <dsp:spPr>
        <a:xfrm>
          <a:off x="6268102" y="467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755650">
            <a:lnSpc>
              <a:spcPct val="90000"/>
            </a:lnSpc>
            <a:spcBef>
              <a:spcPct val="0"/>
            </a:spcBef>
            <a:spcAft>
              <a:spcPct val="35000"/>
            </a:spcAft>
            <a:buNone/>
          </a:pPr>
          <a:r>
            <a:rPr lang="en-US" sz="1700" kern="1200" dirty="0"/>
            <a:t>Implementing the Elliptic Curve Diffie-Hellman method to generate a shared key among three users, ensuring that all users can encrypt and decrypt messages securely.</a:t>
          </a:r>
        </a:p>
      </dsp:txBody>
      <dsp:txXfrm>
        <a:off x="6268102" y="4676"/>
        <a:ext cx="3465795" cy="2079477"/>
      </dsp:txXfrm>
    </dsp:sp>
    <dsp:sp modelId="{0DFD443A-A979-423A-91ED-184230B986EF}">
      <dsp:nvSpPr>
        <dsp:cNvPr id="0" name=""/>
        <dsp:cNvSpPr/>
      </dsp:nvSpPr>
      <dsp:spPr>
        <a:xfrm>
          <a:off x="3738071" y="2082353"/>
          <a:ext cx="8525857" cy="766533"/>
        </a:xfrm>
        <a:custGeom>
          <a:avLst/>
          <a:gdLst/>
          <a:ahLst/>
          <a:cxnLst/>
          <a:rect l="0" t="0" r="0" b="0"/>
          <a:pathLst>
            <a:path>
              <a:moveTo>
                <a:pt x="8525857" y="0"/>
              </a:moveTo>
              <a:lnTo>
                <a:pt x="8525857" y="400366"/>
              </a:lnTo>
              <a:lnTo>
                <a:pt x="0" y="400366"/>
              </a:lnTo>
              <a:lnTo>
                <a:pt x="0" y="766533"/>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786923" y="2461630"/>
        <a:ext cx="428152" cy="7979"/>
      </dsp:txXfrm>
    </dsp:sp>
    <dsp:sp modelId="{1CB27EB4-47A7-4131-8D82-5337593174D4}">
      <dsp:nvSpPr>
        <dsp:cNvPr id="0" name=""/>
        <dsp:cNvSpPr/>
      </dsp:nvSpPr>
      <dsp:spPr>
        <a:xfrm>
          <a:off x="10531030" y="467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1066800">
            <a:lnSpc>
              <a:spcPct val="90000"/>
            </a:lnSpc>
            <a:spcBef>
              <a:spcPct val="0"/>
            </a:spcBef>
            <a:spcAft>
              <a:spcPct val="35000"/>
            </a:spcAft>
            <a:buNone/>
          </a:pPr>
          <a:r>
            <a:rPr lang="en-US" sz="2400" b="1" kern="1200" dirty="0"/>
            <a:t>Step 2: Encryption/Decryption</a:t>
          </a:r>
          <a:endParaRPr lang="en-US" sz="2400" kern="1200" dirty="0"/>
        </a:p>
      </dsp:txBody>
      <dsp:txXfrm>
        <a:off x="10531030" y="4676"/>
        <a:ext cx="3465795" cy="2079477"/>
      </dsp:txXfrm>
    </dsp:sp>
    <dsp:sp modelId="{0B8B7D25-D6B0-4EF5-BAF8-7DCA4C26E97C}">
      <dsp:nvSpPr>
        <dsp:cNvPr id="0" name=""/>
        <dsp:cNvSpPr/>
      </dsp:nvSpPr>
      <dsp:spPr>
        <a:xfrm>
          <a:off x="5469169" y="387530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832507" y="3917035"/>
        <a:ext cx="39856" cy="7979"/>
      </dsp:txXfrm>
    </dsp:sp>
    <dsp:sp modelId="{EE112701-FE36-4733-A366-92CDFDD64182}">
      <dsp:nvSpPr>
        <dsp:cNvPr id="0" name=""/>
        <dsp:cNvSpPr/>
      </dsp:nvSpPr>
      <dsp:spPr>
        <a:xfrm>
          <a:off x="2005173" y="288128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800100">
            <a:lnSpc>
              <a:spcPct val="90000"/>
            </a:lnSpc>
            <a:spcBef>
              <a:spcPct val="0"/>
            </a:spcBef>
            <a:spcAft>
              <a:spcPct val="35000"/>
            </a:spcAft>
            <a:buNone/>
          </a:pPr>
          <a:r>
            <a:rPr lang="en-US" sz="1800" kern="1200" dirty="0"/>
            <a:t>Applying the SALSA20 algorithm in CFB (Ciphertext Feedback) mode for message encryption. The encryption details include the key scheduling process, the encryption itself, and the corresponding decryption process.</a:t>
          </a:r>
        </a:p>
      </dsp:txBody>
      <dsp:txXfrm>
        <a:off x="2005173" y="2881286"/>
        <a:ext cx="3465795" cy="2079477"/>
      </dsp:txXfrm>
    </dsp:sp>
    <dsp:sp modelId="{6548CDF2-7978-42E8-B8CE-3B7A9B892326}">
      <dsp:nvSpPr>
        <dsp:cNvPr id="0" name=""/>
        <dsp:cNvSpPr/>
      </dsp:nvSpPr>
      <dsp:spPr>
        <a:xfrm>
          <a:off x="9732097" y="387530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0095436" y="3917035"/>
        <a:ext cx="39856" cy="7979"/>
      </dsp:txXfrm>
    </dsp:sp>
    <dsp:sp modelId="{A6B3789A-56B7-44F0-9160-C8632E01BA2E}">
      <dsp:nvSpPr>
        <dsp:cNvPr id="0" name=""/>
        <dsp:cNvSpPr/>
      </dsp:nvSpPr>
      <dsp:spPr>
        <a:xfrm>
          <a:off x="6268102" y="288128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1066800">
            <a:lnSpc>
              <a:spcPct val="90000"/>
            </a:lnSpc>
            <a:spcBef>
              <a:spcPct val="0"/>
            </a:spcBef>
            <a:spcAft>
              <a:spcPct val="35000"/>
            </a:spcAft>
            <a:buNone/>
          </a:pPr>
          <a:r>
            <a:rPr lang="en-US" sz="2400" b="1" kern="1200" dirty="0"/>
            <a:t>Step 3: Authentication</a:t>
          </a:r>
          <a:endParaRPr lang="en-US" sz="2400" kern="1200" dirty="0"/>
        </a:p>
      </dsp:txBody>
      <dsp:txXfrm>
        <a:off x="6268102" y="2881286"/>
        <a:ext cx="3465795" cy="2079477"/>
      </dsp:txXfrm>
    </dsp:sp>
    <dsp:sp modelId="{FEAA485E-C973-4C2F-86E8-96CC2A9DBE09}">
      <dsp:nvSpPr>
        <dsp:cNvPr id="0" name=""/>
        <dsp:cNvSpPr/>
      </dsp:nvSpPr>
      <dsp:spPr>
        <a:xfrm>
          <a:off x="3738071" y="4958964"/>
          <a:ext cx="8525857" cy="766533"/>
        </a:xfrm>
        <a:custGeom>
          <a:avLst/>
          <a:gdLst/>
          <a:ahLst/>
          <a:cxnLst/>
          <a:rect l="0" t="0" r="0" b="0"/>
          <a:pathLst>
            <a:path>
              <a:moveTo>
                <a:pt x="8525857" y="0"/>
              </a:moveTo>
              <a:lnTo>
                <a:pt x="8525857" y="400366"/>
              </a:lnTo>
              <a:lnTo>
                <a:pt x="0" y="400366"/>
              </a:lnTo>
              <a:lnTo>
                <a:pt x="0" y="766533"/>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786923" y="5338241"/>
        <a:ext cx="428152" cy="7979"/>
      </dsp:txXfrm>
    </dsp:sp>
    <dsp:sp modelId="{706D8605-D276-42C1-8DD4-D7DD647DB91C}">
      <dsp:nvSpPr>
        <dsp:cNvPr id="0" name=""/>
        <dsp:cNvSpPr/>
      </dsp:nvSpPr>
      <dsp:spPr>
        <a:xfrm>
          <a:off x="10531030" y="288128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800100">
            <a:lnSpc>
              <a:spcPct val="90000"/>
            </a:lnSpc>
            <a:spcBef>
              <a:spcPct val="0"/>
            </a:spcBef>
            <a:spcAft>
              <a:spcPct val="35000"/>
            </a:spcAft>
            <a:buNone/>
          </a:pPr>
          <a:r>
            <a:rPr lang="en-US" sz="1800" kern="1200" dirty="0"/>
            <a:t>Using Rabin digital signature to authenticate and secure the encryption keys, ensuring that the keys have not been tampered with or altered during transmission.</a:t>
          </a:r>
        </a:p>
      </dsp:txBody>
      <dsp:txXfrm>
        <a:off x="10531030" y="2881286"/>
        <a:ext cx="3465795" cy="2079477"/>
      </dsp:txXfrm>
    </dsp:sp>
    <dsp:sp modelId="{D9F0E2BF-F619-4CAF-94B7-B71AD3F14B99}">
      <dsp:nvSpPr>
        <dsp:cNvPr id="0" name=""/>
        <dsp:cNvSpPr/>
      </dsp:nvSpPr>
      <dsp:spPr>
        <a:xfrm>
          <a:off x="5469169" y="675191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832507" y="6793646"/>
        <a:ext cx="39856" cy="7979"/>
      </dsp:txXfrm>
    </dsp:sp>
    <dsp:sp modelId="{0F943545-55FC-4D9E-BBE5-6818BD5EA508}">
      <dsp:nvSpPr>
        <dsp:cNvPr id="0" name=""/>
        <dsp:cNvSpPr/>
      </dsp:nvSpPr>
      <dsp:spPr>
        <a:xfrm>
          <a:off x="2005173" y="5757897"/>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1066800">
            <a:lnSpc>
              <a:spcPct val="90000"/>
            </a:lnSpc>
            <a:spcBef>
              <a:spcPct val="0"/>
            </a:spcBef>
            <a:spcAft>
              <a:spcPct val="35000"/>
            </a:spcAft>
            <a:buNone/>
          </a:pPr>
          <a:r>
            <a:rPr lang="en-US" sz="2400" b="1" kern="1200" dirty="0"/>
            <a:t>Step 4: Sending and Receiving</a:t>
          </a:r>
          <a:endParaRPr lang="en-US" sz="2400" kern="1200" dirty="0"/>
        </a:p>
      </dsp:txBody>
      <dsp:txXfrm>
        <a:off x="2005173" y="5757897"/>
        <a:ext cx="3465795" cy="2079477"/>
      </dsp:txXfrm>
    </dsp:sp>
    <dsp:sp modelId="{A038D1F9-1514-4734-9AFC-FFE1669DA797}">
      <dsp:nvSpPr>
        <dsp:cNvPr id="0" name=""/>
        <dsp:cNvSpPr/>
      </dsp:nvSpPr>
      <dsp:spPr>
        <a:xfrm>
          <a:off x="6268102" y="5757897"/>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800100">
            <a:lnSpc>
              <a:spcPct val="90000"/>
            </a:lnSpc>
            <a:spcBef>
              <a:spcPct val="0"/>
            </a:spcBef>
            <a:spcAft>
              <a:spcPct val="35000"/>
            </a:spcAft>
            <a:buNone/>
          </a:pPr>
          <a:r>
            <a:rPr lang="en-US" sz="1800" kern="1200" dirty="0"/>
            <a:t>Every message sent is encrypted using the SALSA20 key and is verified before opening through Rabin’s digital signature to authenticate the source and integrity of the content.</a:t>
          </a:r>
        </a:p>
      </dsp:txBody>
      <dsp:txXfrm>
        <a:off x="6268102" y="5757897"/>
        <a:ext cx="3465795" cy="2079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BA0BF-4584-497D-BF45-8CF055FCB650}">
      <dsp:nvSpPr>
        <dsp:cNvPr id="0" name=""/>
        <dsp:cNvSpPr/>
      </dsp:nvSpPr>
      <dsp:spPr>
        <a:xfrm>
          <a:off x="7344736" y="704659"/>
          <a:ext cx="1617327" cy="15197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BDD728-E556-432D-A3FA-EFD109321DC7}">
      <dsp:nvSpPr>
        <dsp:cNvPr id="0" name=""/>
        <dsp:cNvSpPr/>
      </dsp:nvSpPr>
      <dsp:spPr>
        <a:xfrm>
          <a:off x="7576367" y="1030080"/>
          <a:ext cx="1154070" cy="910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FE9483-65A9-4714-99CA-B305B2FEECCB}">
      <dsp:nvSpPr>
        <dsp:cNvPr id="0" name=""/>
        <dsp:cNvSpPr/>
      </dsp:nvSpPr>
      <dsp:spPr>
        <a:xfrm>
          <a:off x="715592" y="2514600"/>
          <a:ext cx="4654106" cy="2570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100000"/>
            </a:lnSpc>
            <a:spcBef>
              <a:spcPct val="0"/>
            </a:spcBef>
            <a:spcAft>
              <a:spcPct val="35000"/>
            </a:spcAft>
            <a:buNone/>
          </a:pPr>
          <a:r>
            <a:rPr lang="en-US" sz="2000" b="1" kern="1200" dirty="0"/>
            <a:t>ECDH for Generating a Mutual Key in a Group of 3 Users:</a:t>
          </a:r>
          <a:br>
            <a:rPr lang="en-US" sz="2000" b="1" kern="1200" dirty="0"/>
          </a:br>
          <a:r>
            <a:rPr lang="en-US" sz="2000" kern="1200" dirty="0">
              <a:solidFill>
                <a:prstClr val="black">
                  <a:hueOff val="0"/>
                  <a:satOff val="0"/>
                  <a:lumOff val="0"/>
                  <a:alphaOff val="0"/>
                </a:prstClr>
              </a:solidFill>
              <a:latin typeface="Calibri"/>
              <a:ea typeface="+mn-ea"/>
              <a:cs typeface="+mn-cs"/>
            </a:rPr>
            <a:t>Using Elliptic Curve Diffie-Hellman (ECDH) for generating a mutual key in a group of 3 users. This technique allows the creation of a shared key securely among three users without the need to transmit the key itself through the communication channel.</a:t>
          </a:r>
          <a:endParaRPr lang="en-US" sz="2800" kern="1200" dirty="0">
            <a:solidFill>
              <a:prstClr val="black">
                <a:hueOff val="0"/>
                <a:satOff val="0"/>
                <a:lumOff val="0"/>
                <a:alphaOff val="0"/>
              </a:prstClr>
            </a:solidFill>
            <a:latin typeface="Calibri"/>
            <a:ea typeface="+mn-ea"/>
            <a:cs typeface="+mn-cs"/>
          </a:endParaRPr>
        </a:p>
      </dsp:txBody>
      <dsp:txXfrm>
        <a:off x="715592" y="2514600"/>
        <a:ext cx="4654106" cy="2570977"/>
      </dsp:txXfrm>
    </dsp:sp>
    <dsp:sp modelId="{D002EEAE-5E25-4BD1-A854-D0BBD0C09584}">
      <dsp:nvSpPr>
        <dsp:cNvPr id="0" name=""/>
        <dsp:cNvSpPr/>
      </dsp:nvSpPr>
      <dsp:spPr>
        <a:xfrm>
          <a:off x="12302159" y="823340"/>
          <a:ext cx="1617105" cy="152092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9EAF4-0302-428B-9206-C1FC4E85F68D}">
      <dsp:nvSpPr>
        <dsp:cNvPr id="0" name=""/>
        <dsp:cNvSpPr/>
      </dsp:nvSpPr>
      <dsp:spPr>
        <a:xfrm>
          <a:off x="12565876" y="1139969"/>
          <a:ext cx="1153121" cy="9113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2BB3F2-0101-4965-9FF4-E98D0F7DACF0}">
      <dsp:nvSpPr>
        <dsp:cNvPr id="0" name=""/>
        <dsp:cNvSpPr/>
      </dsp:nvSpPr>
      <dsp:spPr>
        <a:xfrm>
          <a:off x="6083244" y="2514600"/>
          <a:ext cx="4577634" cy="2672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100000"/>
            </a:lnSpc>
            <a:spcBef>
              <a:spcPct val="0"/>
            </a:spcBef>
            <a:spcAft>
              <a:spcPct val="35000"/>
            </a:spcAft>
            <a:buNone/>
          </a:pPr>
          <a:r>
            <a:rPr lang="en-US" sz="2000" b="1" kern="1200" dirty="0"/>
            <a:t>SALSA20 for Symmetric Encryption in CFB Mode:</a:t>
          </a:r>
          <a:r>
            <a:rPr lang="en-US" sz="2000" kern="1200" dirty="0"/>
            <a:t> </a:t>
          </a:r>
          <a:br>
            <a:rPr lang="en-US" sz="2000" kern="1200" dirty="0"/>
          </a:br>
          <a:r>
            <a:rPr lang="en-US" sz="2000" kern="1200" dirty="0">
              <a:solidFill>
                <a:prstClr val="black">
                  <a:hueOff val="0"/>
                  <a:satOff val="0"/>
                  <a:lumOff val="0"/>
                  <a:alphaOff val="0"/>
                </a:prstClr>
              </a:solidFill>
              <a:latin typeface="Calibri"/>
              <a:ea typeface="+mn-ea"/>
              <a:cs typeface="+mn-cs"/>
            </a:rPr>
            <a:t>Implementation of the SALSA20 algorithm for secure encryption and decryption of email messages in CFB (ciphertext feedback) mode. This algorithm offers strong cryptographic properties, including high-speed encryption and resistance against various attacks.</a:t>
          </a:r>
          <a:br>
            <a:rPr lang="en-US" sz="1400" kern="1200" dirty="0"/>
          </a:br>
          <a:endParaRPr lang="en-US" sz="1400" kern="1200" dirty="0"/>
        </a:p>
      </dsp:txBody>
      <dsp:txXfrm>
        <a:off x="6083244" y="2514600"/>
        <a:ext cx="4577634" cy="2672827"/>
      </dsp:txXfrm>
    </dsp:sp>
    <dsp:sp modelId="{31DA40D6-E5E8-40F2-8EB7-862B4B7DFAD2}">
      <dsp:nvSpPr>
        <dsp:cNvPr id="0" name=""/>
        <dsp:cNvSpPr/>
      </dsp:nvSpPr>
      <dsp:spPr>
        <a:xfrm>
          <a:off x="2209798" y="685799"/>
          <a:ext cx="1618489" cy="1519796"/>
        </a:xfrm>
        <a:prstGeom prst="ellipse">
          <a:avLst/>
        </a:prstGeom>
        <a:solidFill>
          <a:srgbClr val="4F81BD">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45A4CA6-8639-4DB4-9FC0-FA35CCB143AB}">
      <dsp:nvSpPr>
        <dsp:cNvPr id="0" name=""/>
        <dsp:cNvSpPr/>
      </dsp:nvSpPr>
      <dsp:spPr>
        <a:xfrm>
          <a:off x="2458184" y="1046106"/>
          <a:ext cx="1152144" cy="9143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E0126-6807-4700-BF73-72FDD6F3F5BF}">
      <dsp:nvSpPr>
        <dsp:cNvPr id="0" name=""/>
        <dsp:cNvSpPr/>
      </dsp:nvSpPr>
      <dsp:spPr>
        <a:xfrm>
          <a:off x="11506209" y="2486630"/>
          <a:ext cx="3698328" cy="239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100000"/>
            </a:lnSpc>
            <a:spcBef>
              <a:spcPct val="0"/>
            </a:spcBef>
            <a:spcAft>
              <a:spcPct val="35000"/>
            </a:spcAft>
            <a:buNone/>
          </a:pPr>
          <a:r>
            <a:rPr lang="en-US" sz="2000" b="1" kern="1200" dirty="0"/>
            <a:t>Rabin Signature:</a:t>
          </a:r>
          <a:br>
            <a:rPr lang="en-US" sz="2000" b="1" kern="1200" dirty="0"/>
          </a:br>
          <a:r>
            <a:rPr lang="en-US" sz="2000" b="1" kern="1200" dirty="0"/>
            <a:t> </a:t>
          </a:r>
          <a:r>
            <a:rPr lang="en-US" sz="2000" kern="1200" dirty="0">
              <a:solidFill>
                <a:prstClr val="black">
                  <a:hueOff val="0"/>
                  <a:satOff val="0"/>
                  <a:lumOff val="0"/>
                  <a:alphaOff val="0"/>
                </a:prstClr>
              </a:solidFill>
              <a:latin typeface="Calibri"/>
              <a:ea typeface="+mn-ea"/>
              <a:cs typeface="+mn-cs"/>
            </a:rPr>
            <a:t>We'll use the Rabin signature method to verify the source of the messages, ensuring that messages are from legitimate sources and haven't been tampered with by malicious entities.</a:t>
          </a:r>
        </a:p>
      </dsp:txBody>
      <dsp:txXfrm>
        <a:off x="11506209" y="2486630"/>
        <a:ext cx="3698328" cy="23930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3473F-1B79-4149-BDC6-4D5FE81A6ACD}">
      <dsp:nvSpPr>
        <dsp:cNvPr id="0" name=""/>
        <dsp:cNvSpPr/>
      </dsp:nvSpPr>
      <dsp:spPr>
        <a:xfrm>
          <a:off x="0" y="3648"/>
          <a:ext cx="7391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F3F26-804B-410B-81E1-081733360B9E}">
      <dsp:nvSpPr>
        <dsp:cNvPr id="0" name=""/>
        <dsp:cNvSpPr/>
      </dsp:nvSpPr>
      <dsp:spPr>
        <a:xfrm>
          <a:off x="0" y="3648"/>
          <a:ext cx="7391400" cy="1483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Agreement on Common Parameters: </a:t>
          </a:r>
          <a:br>
            <a:rPr lang="en-US" sz="2800" b="1" kern="1200" dirty="0"/>
          </a:br>
          <a:r>
            <a:rPr lang="en-US" sz="2800" kern="1200" dirty="0"/>
            <a:t>Both parties agree on a prime number and a base, which are public and known to everyone.</a:t>
          </a:r>
          <a:br>
            <a:rPr lang="en-US" sz="2700" kern="1200" dirty="0"/>
          </a:br>
          <a:endParaRPr lang="en-US" sz="2700" kern="1200" dirty="0"/>
        </a:p>
      </dsp:txBody>
      <dsp:txXfrm>
        <a:off x="0" y="3648"/>
        <a:ext cx="7391400" cy="1483533"/>
      </dsp:txXfrm>
    </dsp:sp>
    <dsp:sp modelId="{9CA6ED7B-8481-4941-A586-127F8354CCFF}">
      <dsp:nvSpPr>
        <dsp:cNvPr id="0" name=""/>
        <dsp:cNvSpPr/>
      </dsp:nvSpPr>
      <dsp:spPr>
        <a:xfrm>
          <a:off x="0" y="1487181"/>
          <a:ext cx="7391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85049F-A317-4C85-9679-16C300C86563}">
      <dsp:nvSpPr>
        <dsp:cNvPr id="0" name=""/>
        <dsp:cNvSpPr/>
      </dsp:nvSpPr>
      <dsp:spPr>
        <a:xfrm>
          <a:off x="0" y="1487181"/>
          <a:ext cx="7384181" cy="1779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Private and Public Keys: </a:t>
          </a:r>
          <a:br>
            <a:rPr lang="en-US" sz="2800" b="1" kern="1200" dirty="0"/>
          </a:br>
          <a:r>
            <a:rPr lang="en-US" sz="2800" kern="1200" dirty="0"/>
            <a:t>Each party selects a private key secretly and computes a public key from it. The public keys are then exchanged between them.</a:t>
          </a:r>
          <a:br>
            <a:rPr lang="en-US" sz="2500" kern="1200" dirty="0"/>
          </a:br>
          <a:endParaRPr lang="en-US" sz="2500" kern="1200" dirty="0"/>
        </a:p>
      </dsp:txBody>
      <dsp:txXfrm>
        <a:off x="0" y="1487181"/>
        <a:ext cx="7384181" cy="1779364"/>
      </dsp:txXfrm>
    </dsp:sp>
    <dsp:sp modelId="{348A6142-C564-4816-93D3-132D0690EB5F}">
      <dsp:nvSpPr>
        <dsp:cNvPr id="0" name=""/>
        <dsp:cNvSpPr/>
      </dsp:nvSpPr>
      <dsp:spPr>
        <a:xfrm>
          <a:off x="0" y="3266546"/>
          <a:ext cx="7391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C6F8C-163B-4870-8D88-FA7FD627DA50}">
      <dsp:nvSpPr>
        <dsp:cNvPr id="0" name=""/>
        <dsp:cNvSpPr/>
      </dsp:nvSpPr>
      <dsp:spPr>
        <a:xfrm>
          <a:off x="0" y="3266546"/>
          <a:ext cx="7384181" cy="248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Shared Secret Calculation: </a:t>
          </a:r>
          <a:br>
            <a:rPr lang="en-US" sz="2400" b="1" kern="1200" dirty="0"/>
          </a:br>
          <a:r>
            <a:rPr lang="en-US" sz="2800" kern="1200" dirty="0"/>
            <a:t>Each party uses their own private key and the other party’s public key to compute the shared secret. This computation ensures that both parties arrive at the same secret key, despite the insecure channel.</a:t>
          </a:r>
        </a:p>
        <a:p>
          <a:pPr marL="0" lvl="0" indent="0" algn="l" defTabSz="1244600">
            <a:lnSpc>
              <a:spcPct val="90000"/>
            </a:lnSpc>
            <a:spcBef>
              <a:spcPct val="0"/>
            </a:spcBef>
            <a:spcAft>
              <a:spcPct val="35000"/>
            </a:spcAft>
            <a:buNone/>
          </a:pPr>
          <a:endParaRPr lang="en-US" sz="2400" kern="1200" dirty="0"/>
        </a:p>
        <a:p>
          <a:pPr marL="0" lvl="0" indent="0" algn="l" defTabSz="1244600">
            <a:lnSpc>
              <a:spcPct val="90000"/>
            </a:lnSpc>
            <a:spcBef>
              <a:spcPct val="0"/>
            </a:spcBef>
            <a:spcAft>
              <a:spcPct val="35000"/>
            </a:spcAft>
            <a:buNone/>
          </a:pPr>
          <a:endParaRPr lang="en-US" sz="2200" kern="1200" dirty="0"/>
        </a:p>
      </dsp:txBody>
      <dsp:txXfrm>
        <a:off x="0" y="3266546"/>
        <a:ext cx="7384181" cy="2488078"/>
      </dsp:txXfrm>
    </dsp:sp>
    <dsp:sp modelId="{72B108AE-CAA2-4694-ACC8-E07314316ED1}">
      <dsp:nvSpPr>
        <dsp:cNvPr id="0" name=""/>
        <dsp:cNvSpPr/>
      </dsp:nvSpPr>
      <dsp:spPr>
        <a:xfrm>
          <a:off x="0" y="5754624"/>
          <a:ext cx="7391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037F2F-2E1B-4C28-95D0-A97F3446FE72}">
      <dsp:nvSpPr>
        <dsp:cNvPr id="0" name=""/>
        <dsp:cNvSpPr/>
      </dsp:nvSpPr>
      <dsp:spPr>
        <a:xfrm>
          <a:off x="0" y="5754624"/>
          <a:ext cx="7384181" cy="2022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shared secret key is now used to encrypt and decrypt messages using a symmetric encryption method, ensuring that communication remains confidential and secure.</a:t>
          </a:r>
        </a:p>
      </dsp:txBody>
      <dsp:txXfrm>
        <a:off x="0" y="5754624"/>
        <a:ext cx="7384181" cy="202220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741489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50667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198001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4670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0251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773550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82432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11002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58556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324463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51469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he-IL" dirty="0"/>
              <a:t>המטרה של הפרויקט היא לפתח אפליקציה להחלפת דואר אלקטרוני בטוחה, שמשתמשת בטכניקות הצפנה מתקדמות על מנת לשמור על חשאיות ושלמות ההודעות שמועברות בין המשתמשים.</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43556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24182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4929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20519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6182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expansion phase prepares the initial state matrix using the key, nonce, and stream position. This matrix will then be processed by the hash function.</a:t>
            </a:r>
          </a:p>
          <a:p>
            <a:r>
              <a:rPr lang="en-US" dirty="0"/>
              <a:t>This matrix is expanded from 48 bytes (the combined length of the key, nonce, and stream position) to 64 bytes by adding fixed constants.</a:t>
            </a:r>
          </a:p>
          <a:p>
            <a:r>
              <a:rPr lang="en-US" dirty="0"/>
              <a:t>We do the expansion by adding 4 fixed 4 bytes constants</a:t>
            </a: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17687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After the expansion phase, we have a 65 byte long sequence. The output of the hash function will be transformed version of the input sequence.</a:t>
            </a:r>
          </a:p>
          <a:p>
            <a:r>
              <a:rPr lang="en-US" dirty="0"/>
              <a:t>The input is divided to 16 words, each 4 bytes long in Little-endian form (LSB is stored first – 0x78, 0x56, 0x34, 0x12 example).</a:t>
            </a:r>
          </a:p>
          <a:p>
            <a:r>
              <a:rPr lang="en-US" dirty="0"/>
              <a:t>The </a:t>
            </a:r>
            <a:r>
              <a:rPr lang="en-US" dirty="0" err="1"/>
              <a:t>doubleround</a:t>
            </a:r>
            <a:r>
              <a:rPr lang="en-US" dirty="0"/>
              <a:t> function is applied 10 times in sequence, </a:t>
            </a:r>
            <a:r>
              <a:rPr lang="en-US" dirty="0" err="1"/>
              <a:t>doubleround</a:t>
            </a:r>
            <a:r>
              <a:rPr lang="en-US" dirty="0"/>
              <a:t> includes </a:t>
            </a:r>
            <a:r>
              <a:rPr lang="en-US" dirty="0" err="1"/>
              <a:t>xor</a:t>
            </a:r>
            <a:r>
              <a:rPr lang="en-US" dirty="0"/>
              <a:t> and left rotation by number of bits, example:</a:t>
            </a:r>
          </a:p>
          <a:p>
            <a:r>
              <a:rPr lang="es-ES" dirty="0" err="1"/>
              <a:t>For</a:t>
            </a:r>
            <a:r>
              <a:rPr lang="es-ES" dirty="0"/>
              <a:t> input </a:t>
            </a:r>
            <a:r>
              <a:rPr lang="es-ES" dirty="0" err="1"/>
              <a:t>Four</a:t>
            </a:r>
            <a:r>
              <a:rPr lang="es-ES" dirty="0"/>
              <a:t> 32-bit </a:t>
            </a:r>
            <a:r>
              <a:rPr lang="es-ES" dirty="0" err="1"/>
              <a:t>words</a:t>
            </a:r>
            <a:r>
              <a:rPr lang="es-ES" dirty="0"/>
              <a:t>: y0, y1, y2, y3 </a:t>
            </a:r>
          </a:p>
          <a:p>
            <a:r>
              <a:rPr lang="es-ES" dirty="0" err="1"/>
              <a:t>Doubleround</a:t>
            </a:r>
            <a:r>
              <a:rPr lang="es-ES" dirty="0"/>
              <a:t> Will </a:t>
            </a:r>
            <a:r>
              <a:rPr lang="es-ES" dirty="0" err="1"/>
              <a:t>get</a:t>
            </a:r>
            <a:r>
              <a:rPr lang="es-ES" dirty="0"/>
              <a:t> - z1 = y1 ^ ((y0 + y3) &lt;&lt;&lt; 7)</a:t>
            </a:r>
            <a:endParaRPr lang="en-US" dirty="0"/>
          </a:p>
          <a:p>
            <a:br>
              <a:rPr lang="en-US" dirty="0"/>
            </a:br>
            <a:endParaRPr lang="en-US" dirty="0"/>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48861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4137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13118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55219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5985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29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89812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48555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71527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6712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51533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23194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2735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18434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0195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50233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828066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145800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23030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4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jpeg"/><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3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0.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7.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8" Type="http://schemas.openxmlformats.org/officeDocument/2006/relationships/hyperlink" Target="https://signx.wondershare.com/knowledge/digital-signature-example.html" TargetMode="External"/><Relationship Id="rId3" Type="http://schemas.openxmlformats.org/officeDocument/2006/relationships/image" Target="../media/image1.jpeg"/><Relationship Id="rId7" Type="http://schemas.openxmlformats.org/officeDocument/2006/relationships/hyperlink" Target="https://www.geeksforgeeks.org/cryptographic-hash-function-in-java/"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en.wikipedia.org/wiki/Salsa20" TargetMode="External"/><Relationship Id="rId5" Type="http://schemas.openxmlformats.org/officeDocument/2006/relationships/hyperlink" Target="https://docslib.org/doc/5245573/salsa20-specification" TargetMode="External"/><Relationship Id="rId4" Type="http://schemas.openxmlformats.org/officeDocument/2006/relationships/image" Target="../media/image2.png"/><Relationship Id="rId9" Type="http://schemas.openxmlformats.org/officeDocument/2006/relationships/hyperlink" Target="https://www.researchgate.net/figure/Salsa20-Block-Diagram-Adapted-with-permission-from-Ref-27_fig3_364449229"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0.png"/><Relationship Id="rId4" Type="http://schemas.openxmlformats.org/officeDocument/2006/relationships/image" Target="../media/image2.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5400000">
            <a:off x="363599" y="5806717"/>
            <a:ext cx="4116684" cy="4843882"/>
          </a:xfrm>
          <a:custGeom>
            <a:avLst/>
            <a:gdLst/>
            <a:ahLst/>
            <a:cxnLst/>
            <a:rect l="l" t="t" r="r" b="b"/>
            <a:pathLst>
              <a:path w="4116684" h="4843882">
                <a:moveTo>
                  <a:pt x="0" y="0"/>
                </a:moveTo>
                <a:lnTo>
                  <a:pt x="4116684" y="0"/>
                </a:lnTo>
                <a:lnTo>
                  <a:pt x="4116684" y="4843882"/>
                </a:lnTo>
                <a:lnTo>
                  <a:pt x="0" y="4843882"/>
                </a:lnTo>
                <a:lnTo>
                  <a:pt x="0" y="0"/>
                </a:lnTo>
                <a:close/>
              </a:path>
            </a:pathLst>
          </a:custGeom>
          <a:blipFill>
            <a:blip r:embed="rId3">
              <a:alphaModFix amt="30000"/>
            </a:blip>
            <a:stretch>
              <a:fillRect/>
            </a:stretch>
          </a:blipFill>
        </p:spPr>
        <p:txBody>
          <a:bodyPr/>
          <a:lstStyle/>
          <a:p>
            <a:endParaRPr lang="en-US"/>
          </a:p>
        </p:txBody>
      </p:sp>
      <p:sp>
        <p:nvSpPr>
          <p:cNvPr id="4" name="Freeform 4"/>
          <p:cNvSpPr/>
          <p:nvPr/>
        </p:nvSpPr>
        <p:spPr>
          <a:xfrm rot="-5400000">
            <a:off x="13807717" y="-363599"/>
            <a:ext cx="4116684" cy="4843882"/>
          </a:xfrm>
          <a:custGeom>
            <a:avLst/>
            <a:gdLst/>
            <a:ahLst/>
            <a:cxnLst/>
            <a:rect l="l" t="t" r="r" b="b"/>
            <a:pathLst>
              <a:path w="4116684" h="4843882">
                <a:moveTo>
                  <a:pt x="0" y="0"/>
                </a:moveTo>
                <a:lnTo>
                  <a:pt x="4116684" y="0"/>
                </a:lnTo>
                <a:lnTo>
                  <a:pt x="4116684" y="4843882"/>
                </a:lnTo>
                <a:lnTo>
                  <a:pt x="0" y="4843882"/>
                </a:lnTo>
                <a:lnTo>
                  <a:pt x="0" y="0"/>
                </a:lnTo>
                <a:close/>
              </a:path>
            </a:pathLst>
          </a:custGeom>
          <a:blipFill>
            <a:blip r:embed="rId3">
              <a:alphaModFix amt="30000"/>
            </a:blip>
            <a:stretch>
              <a:fillRect/>
            </a:stretch>
          </a:blipFill>
        </p:spPr>
        <p:txBody>
          <a:bodyPr/>
          <a:lstStyle/>
          <a:p>
            <a:endParaRPr lang="en-US"/>
          </a:p>
        </p:txBody>
      </p:sp>
      <p:sp>
        <p:nvSpPr>
          <p:cNvPr id="5" name="Freeform 5"/>
          <p:cNvSpPr/>
          <p:nvPr/>
        </p:nvSpPr>
        <p:spPr>
          <a:xfrm>
            <a:off x="11532995" y="3794311"/>
            <a:ext cx="6024150" cy="6014464"/>
          </a:xfrm>
          <a:custGeom>
            <a:avLst/>
            <a:gdLst/>
            <a:ahLst/>
            <a:cxnLst/>
            <a:rect l="l" t="t" r="r" b="b"/>
            <a:pathLst>
              <a:path w="6024150" h="6014464">
                <a:moveTo>
                  <a:pt x="0" y="0"/>
                </a:moveTo>
                <a:lnTo>
                  <a:pt x="6024149" y="0"/>
                </a:lnTo>
                <a:lnTo>
                  <a:pt x="6024149" y="6014465"/>
                </a:lnTo>
                <a:lnTo>
                  <a:pt x="0" y="6014465"/>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304800" y="730062"/>
            <a:ext cx="13861560" cy="6232668"/>
          </a:xfrm>
          <a:prstGeom prst="rect">
            <a:avLst/>
          </a:prstGeom>
        </p:spPr>
        <p:txBody>
          <a:bodyPr lIns="0" tIns="0" rIns="0" bIns="0" rtlCol="0" anchor="t">
            <a:spAutoFit/>
          </a:bodyPr>
          <a:lstStyle/>
          <a:p>
            <a:pPr algn="ctr">
              <a:lnSpc>
                <a:spcPts val="9799"/>
              </a:lnSpc>
            </a:pPr>
            <a:r>
              <a:rPr lang="en-US" sz="6999" dirty="0">
                <a:solidFill>
                  <a:srgbClr val="004AAD"/>
                </a:solidFill>
                <a:latin typeface="Suez One"/>
                <a:ea typeface="Suez One"/>
                <a:cs typeface="Suez One"/>
                <a:sym typeface="Suez One"/>
              </a:rPr>
              <a:t>ECDH Generation of a mutual key in group of 3 users +</a:t>
            </a:r>
            <a:br>
              <a:rPr lang="en-US" sz="6999" dirty="0">
                <a:solidFill>
                  <a:srgbClr val="004AAD"/>
                </a:solidFill>
                <a:latin typeface="Suez One"/>
                <a:ea typeface="Suez One"/>
                <a:cs typeface="Suez One"/>
                <a:sym typeface="Suez One"/>
              </a:rPr>
            </a:br>
            <a:r>
              <a:rPr lang="en-US" sz="6999" dirty="0">
                <a:solidFill>
                  <a:srgbClr val="004AAD"/>
                </a:solidFill>
                <a:latin typeface="Suez One"/>
                <a:ea typeface="Suez One"/>
                <a:cs typeface="Suez One"/>
                <a:sym typeface="Suez One"/>
              </a:rPr>
              <a:t> texts encryption/decryption with SALSA20 in CFB mode +</a:t>
            </a:r>
            <a:br>
              <a:rPr lang="en-US" sz="6999" dirty="0">
                <a:solidFill>
                  <a:srgbClr val="004AAD"/>
                </a:solidFill>
                <a:latin typeface="Suez One"/>
                <a:ea typeface="Suez One"/>
                <a:cs typeface="Suez One"/>
                <a:sym typeface="Suez One"/>
              </a:rPr>
            </a:br>
            <a:r>
              <a:rPr lang="en-US" sz="6999" dirty="0">
                <a:solidFill>
                  <a:srgbClr val="004AAD"/>
                </a:solidFill>
                <a:latin typeface="Suez One"/>
                <a:ea typeface="Suez One"/>
                <a:cs typeface="Suez One"/>
                <a:sym typeface="Suez One"/>
              </a:rPr>
              <a:t> Rabin signature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140802" y="863460"/>
            <a:ext cx="15215651" cy="1192634"/>
          </a:xfrm>
          <a:prstGeom prst="rect">
            <a:avLst/>
          </a:prstGeom>
        </p:spPr>
        <p:txBody>
          <a:bodyPr wrap="square" lIns="0" tIns="0" rIns="0" bIns="0" rtlCol="0" anchor="t">
            <a:spAutoFit/>
          </a:bodyPr>
          <a:lstStyle/>
          <a:p>
            <a:pPr marL="0" lvl="0" indent="0" algn="ctr">
              <a:lnSpc>
                <a:spcPts val="9315"/>
              </a:lnSpc>
            </a:pPr>
            <a:r>
              <a:rPr lang="en-US" sz="8000" dirty="0">
                <a:solidFill>
                  <a:srgbClr val="004AAD"/>
                </a:solidFill>
                <a:latin typeface="Suez One"/>
                <a:cs typeface="Suez One"/>
              </a:rPr>
              <a:t>Man in the middle attack</a:t>
            </a:r>
          </a:p>
        </p:txBody>
      </p:sp>
      <p:sp>
        <p:nvSpPr>
          <p:cNvPr id="7" name="TextBox 8">
            <a:extLst>
              <a:ext uri="{FF2B5EF4-FFF2-40B4-BE49-F238E27FC236}">
                <a16:creationId xmlns:a16="http://schemas.microsoft.com/office/drawing/2014/main" id="{6F3A8ECE-CE27-A8C8-A020-55C8759F2294}"/>
              </a:ext>
            </a:extLst>
          </p:cNvPr>
          <p:cNvSpPr txBox="1"/>
          <p:nvPr/>
        </p:nvSpPr>
        <p:spPr>
          <a:xfrm>
            <a:off x="2819400" y="2350319"/>
            <a:ext cx="12344400" cy="3639458"/>
          </a:xfrm>
          <a:prstGeom prst="rect">
            <a:avLst/>
          </a:prstGeom>
        </p:spPr>
        <p:txBody>
          <a:bodyPr wrap="square" lIns="0" tIns="0" rIns="0" bIns="0" rtlCol="0" anchor="t">
            <a:spAutoFit/>
          </a:bodyPr>
          <a:lstStyle/>
          <a:p>
            <a:pPr marL="0" marR="0" lvl="0" indent="0" algn="l" defTabSz="914400" rtl="0" eaLnBrk="1" fontAlgn="auto" latinLnBrk="0" hangingPunct="1">
              <a:lnSpc>
                <a:spcPts val="433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 man-in-the-middle (MITM) attack is a cyber attack where an attacker intercepts communication between the parties and disguises themselves as one of the parties. This allows the attacker to gain access to sensitive information without either party realizing that their communication has been compromised.</a:t>
            </a:r>
          </a:p>
          <a:p>
            <a:pPr marL="0" marR="0" lvl="0" indent="0" algn="l" defTabSz="914400" rtl="0" eaLnBrk="1" fontAlgn="auto" latinLnBrk="0" hangingPunct="1">
              <a:lnSpc>
                <a:spcPts val="3565"/>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Muli"/>
              <a:ea typeface="+mn-ea"/>
              <a:cs typeface="+mn-cs"/>
            </a:endParaRPr>
          </a:p>
          <a:p>
            <a:pPr marL="0" marR="0" lvl="0" indent="0" algn="l" defTabSz="914400" rtl="0" eaLnBrk="1" fontAlgn="auto" latinLnBrk="0" hangingPunct="1">
              <a:lnSpc>
                <a:spcPts val="3565"/>
              </a:lnSpc>
              <a:spcBef>
                <a:spcPct val="0"/>
              </a:spcBef>
              <a:spcAft>
                <a:spcPts val="0"/>
              </a:spcAft>
              <a:buClrTx/>
              <a:buSzTx/>
              <a:buFontTx/>
              <a:buNone/>
              <a:tabLst/>
              <a:defRPr/>
            </a:pPr>
            <a:endParaRPr kumimoji="0" lang="en-US" sz="2546" b="0" i="0" u="none" strike="noStrike" kern="1200" cap="none" spc="0" normalizeH="0" baseline="0" noProof="0" dirty="0">
              <a:ln>
                <a:noFill/>
              </a:ln>
              <a:solidFill>
                <a:srgbClr val="FFFFFF"/>
              </a:solidFill>
              <a:effectLst/>
              <a:uLnTx/>
              <a:uFillTx/>
              <a:latin typeface="Muli"/>
              <a:ea typeface="+mn-ea"/>
              <a:cs typeface="+mn-cs"/>
            </a:endParaRPr>
          </a:p>
        </p:txBody>
      </p:sp>
      <p:sp>
        <p:nvSpPr>
          <p:cNvPr id="6" name="Freeform 4">
            <a:extLst>
              <a:ext uri="{FF2B5EF4-FFF2-40B4-BE49-F238E27FC236}">
                <a16:creationId xmlns:a16="http://schemas.microsoft.com/office/drawing/2014/main" id="{24943786-66C4-F009-BDFE-0964569B11AA}"/>
              </a:ext>
            </a:extLst>
          </p:cNvPr>
          <p:cNvSpPr/>
          <p:nvPr/>
        </p:nvSpPr>
        <p:spPr>
          <a:xfrm>
            <a:off x="4191000" y="5295900"/>
            <a:ext cx="9115257" cy="4476352"/>
          </a:xfrm>
          <a:custGeom>
            <a:avLst/>
            <a:gdLst/>
            <a:ahLst/>
            <a:cxnLst/>
            <a:rect l="l" t="t" r="r" b="b"/>
            <a:pathLst>
              <a:path w="9115257" h="4476352">
                <a:moveTo>
                  <a:pt x="0" y="0"/>
                </a:moveTo>
                <a:lnTo>
                  <a:pt x="9115257" y="0"/>
                </a:lnTo>
                <a:lnTo>
                  <a:pt x="9115257" y="4476351"/>
                </a:lnTo>
                <a:lnTo>
                  <a:pt x="0" y="4476351"/>
                </a:lnTo>
                <a:lnTo>
                  <a:pt x="0" y="0"/>
                </a:lnTo>
                <a:close/>
              </a:path>
            </a:pathLst>
          </a:custGeom>
          <a:blipFill>
            <a:blip r:embed="rId5"/>
            <a:stretch>
              <a:fillRect b="-133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987973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Third party in Diffie-Hellman</a:t>
            </a:r>
          </a:p>
        </p:txBody>
      </p:sp>
      <p:sp>
        <p:nvSpPr>
          <p:cNvPr id="8" name="כותרת משנה 2">
            <a:extLst>
              <a:ext uri="{FF2B5EF4-FFF2-40B4-BE49-F238E27FC236}">
                <a16:creationId xmlns:a16="http://schemas.microsoft.com/office/drawing/2014/main" id="{D84A167D-B158-4D75-8924-D56A57316569}"/>
              </a:ext>
            </a:extLst>
          </p:cNvPr>
          <p:cNvSpPr txBox="1">
            <a:spLocks/>
          </p:cNvSpPr>
          <p:nvPr/>
        </p:nvSpPr>
        <p:spPr>
          <a:xfrm>
            <a:off x="2286000" y="1943100"/>
            <a:ext cx="13335000" cy="6934200"/>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The parties agree on the algorithm parameters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The parties generate their private keys, named </a:t>
            </a:r>
            <a:r>
              <a:rPr kumimoji="0" lang="en-US" sz="12800" b="0" i="1" u="none" strike="noStrike" kern="1200" cap="none" spc="0" normalizeH="0" baseline="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a:t>
            </a:r>
            <a:r>
              <a:rPr kumimoji="0" lang="en-US" sz="12800" b="0" i="1" u="none" strike="noStrike" kern="1200" cap="none" spc="0" normalizeH="0" baseline="0" noProof="0" dirty="0">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Alice computes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Bob.</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Bob computes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Charlie.</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Charlie computes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ab</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uses it as her secret.</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Bob computes </a:t>
            </a:r>
            <a:r>
              <a:rPr kumimoji="0" lang="en-US" sz="12800" b="0" i="0"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0" u="none" strike="noStrike" kern="1200" cap="none" spc="0" normalizeH="0" baseline="30000" noProof="0" dirty="0" err="1">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Charlie.</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Charlie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Alice.</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Alice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bc</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bca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uses it as her secret.</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Charlie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Alice.</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Alice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Bob.</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Bob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uses it as his secret.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An eavesdropper has been able to see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but cannot use any combination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of these to efficiently reproduce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br>
              <a:rPr kumimoji="0" lang="en-US" sz="3200" b="0" i="0" u="none" strike="noStrike" kern="1200" cap="none" spc="0" normalizeH="0" baseline="0" noProof="0" dirty="0">
                <a:ln>
                  <a:noFill/>
                </a:ln>
                <a:solidFill>
                  <a:prstClr val="black"/>
                </a:solidFill>
                <a:effectLst/>
                <a:uLnTx/>
                <a:uFillTx/>
                <a:latin typeface="Calibri"/>
                <a:ea typeface="+mn-ea"/>
                <a:cs typeface="+mn-cs"/>
              </a:rPr>
            </a:br>
            <a:endParaRPr kumimoji="0" lang="he-IL" sz="3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45942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תיבת טקסט 5">
            <a:extLst>
              <a:ext uri="{FF2B5EF4-FFF2-40B4-BE49-F238E27FC236}">
                <a16:creationId xmlns:a16="http://schemas.microsoft.com/office/drawing/2014/main" id="{BE887005-44BE-C138-08BB-7BDE83F9EB8D}"/>
              </a:ext>
            </a:extLst>
          </p:cNvPr>
          <p:cNvSpPr txBox="1"/>
          <p:nvPr/>
        </p:nvSpPr>
        <p:spPr>
          <a:xfrm>
            <a:off x="1143000" y="5263741"/>
            <a:ext cx="284890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Alice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a</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g^a</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descr="Alice PNG Vector Images with Transparent background - TransparentPNG">
            <a:extLst>
              <a:ext uri="{FF2B5EF4-FFF2-40B4-BE49-F238E27FC236}">
                <a16:creationId xmlns:a16="http://schemas.microsoft.com/office/drawing/2014/main" id="{864ED551-D0F3-C886-86C1-82F571D61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523404"/>
            <a:ext cx="2762860" cy="2645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ongebob Characters PNG, Spongebob Transparent Free Download - Free  Transparent PNG Logos">
            <a:extLst>
              <a:ext uri="{FF2B5EF4-FFF2-40B4-BE49-F238E27FC236}">
                <a16:creationId xmlns:a16="http://schemas.microsoft.com/office/drawing/2014/main" id="{2BF1087E-5C53-824C-D8C2-9BCFB11E4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5685" y="1985532"/>
            <a:ext cx="2643205" cy="3431762"/>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238D8655-811F-AF7B-6C92-9CFBF7904098}"/>
              </a:ext>
            </a:extLst>
          </p:cNvPr>
          <p:cNvSpPr txBox="1"/>
          <p:nvPr/>
        </p:nvSpPr>
        <p:spPr>
          <a:xfrm>
            <a:off x="6410847" y="5263741"/>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Bob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g^ab</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36" name="Picture 12" descr="Charlie Chaplin Portrait Logo PNG Vector (EPS) Free Download">
            <a:extLst>
              <a:ext uri="{FF2B5EF4-FFF2-40B4-BE49-F238E27FC236}">
                <a16:creationId xmlns:a16="http://schemas.microsoft.com/office/drawing/2014/main" id="{E69A01EE-DFF4-DEE2-DC28-393AE32AFC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34003" y="2320978"/>
            <a:ext cx="2043043" cy="2760869"/>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DA2752FC-11DC-3523-75C5-92AFAB7B0744}"/>
              </a:ext>
            </a:extLst>
          </p:cNvPr>
          <p:cNvSpPr txBox="1"/>
          <p:nvPr/>
        </p:nvSpPr>
        <p:spPr>
          <a:xfrm>
            <a:off x="11859207" y="5203598"/>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Charlie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c</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g^abc</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חץ: ימינה 26">
            <a:extLst>
              <a:ext uri="{FF2B5EF4-FFF2-40B4-BE49-F238E27FC236}">
                <a16:creationId xmlns:a16="http://schemas.microsoft.com/office/drawing/2014/main" id="{FFDFF9C4-A204-B02F-2B8C-660B8F248079}"/>
              </a:ext>
            </a:extLst>
          </p:cNvPr>
          <p:cNvSpPr/>
          <p:nvPr/>
        </p:nvSpPr>
        <p:spPr>
          <a:xfrm>
            <a:off x="3905860" y="3739740"/>
            <a:ext cx="3213111" cy="247299"/>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חץ: ימינה 27">
            <a:extLst>
              <a:ext uri="{FF2B5EF4-FFF2-40B4-BE49-F238E27FC236}">
                <a16:creationId xmlns:a16="http://schemas.microsoft.com/office/drawing/2014/main" id="{CBA28043-2E19-D43A-5F7B-EF7B6AB2C1CF}"/>
              </a:ext>
            </a:extLst>
          </p:cNvPr>
          <p:cNvSpPr/>
          <p:nvPr/>
        </p:nvSpPr>
        <p:spPr>
          <a:xfrm>
            <a:off x="9301873" y="3701412"/>
            <a:ext cx="3213111" cy="247299"/>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9" name="תיבת טקסט 28">
                <a:extLst>
                  <a:ext uri="{FF2B5EF4-FFF2-40B4-BE49-F238E27FC236}">
                    <a16:creationId xmlns:a16="http://schemas.microsoft.com/office/drawing/2014/main" id="{62E9C11B-E8F7-50A0-9A0F-D71A3C1AA46C}"/>
                  </a:ext>
                </a:extLst>
              </p:cNvPr>
              <p:cNvSpPr txBox="1"/>
              <p:nvPr/>
            </p:nvSpPr>
            <p:spPr>
              <a:xfrm>
                <a:off x="4921211" y="2570727"/>
                <a:ext cx="1526745"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 name="תיבת טקסט 28">
                <a:extLst>
                  <a:ext uri="{FF2B5EF4-FFF2-40B4-BE49-F238E27FC236}">
                    <a16:creationId xmlns:a16="http://schemas.microsoft.com/office/drawing/2014/main" id="{62E9C11B-E8F7-50A0-9A0F-D71A3C1AA46C}"/>
                  </a:ext>
                </a:extLst>
              </p:cNvPr>
              <p:cNvSpPr txBox="1">
                <a:spLocks noRot="1" noChangeAspect="1" noMove="1" noResize="1" noEditPoints="1" noAdjustHandles="1" noChangeArrowheads="1" noChangeShapeType="1" noTextEdit="1"/>
              </p:cNvSpPr>
              <p:nvPr/>
            </p:nvSpPr>
            <p:spPr>
              <a:xfrm>
                <a:off x="4921211" y="2570727"/>
                <a:ext cx="1526745" cy="12926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תיבת טקסט 29">
                <a:extLst>
                  <a:ext uri="{FF2B5EF4-FFF2-40B4-BE49-F238E27FC236}">
                    <a16:creationId xmlns:a16="http://schemas.microsoft.com/office/drawing/2014/main" id="{F3658325-54C5-5369-E37A-B2DBB41B2437}"/>
                  </a:ext>
                </a:extLst>
              </p:cNvPr>
              <p:cNvSpPr txBox="1"/>
              <p:nvPr/>
            </p:nvSpPr>
            <p:spPr>
              <a:xfrm>
                <a:off x="10297771" y="2520612"/>
                <a:ext cx="1526745" cy="1327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𝒂𝒃</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0" name="תיבת טקסט 29">
                <a:extLst>
                  <a:ext uri="{FF2B5EF4-FFF2-40B4-BE49-F238E27FC236}">
                    <a16:creationId xmlns:a16="http://schemas.microsoft.com/office/drawing/2014/main" id="{F3658325-54C5-5369-E37A-B2DBB41B2437}"/>
                  </a:ext>
                </a:extLst>
              </p:cNvPr>
              <p:cNvSpPr txBox="1">
                <a:spLocks noRot="1" noChangeAspect="1" noMove="1" noResize="1" noEditPoints="1" noAdjustHandles="1" noChangeArrowheads="1" noChangeShapeType="1" noTextEdit="1"/>
              </p:cNvSpPr>
              <p:nvPr/>
            </p:nvSpPr>
            <p:spPr>
              <a:xfrm>
                <a:off x="10297771" y="2520612"/>
                <a:ext cx="1526745" cy="1327543"/>
              </a:xfrm>
              <a:prstGeom prst="rect">
                <a:avLst/>
              </a:prstGeom>
              <a:blipFill>
                <a:blip r:embed="rId9"/>
                <a:stretch>
                  <a:fillRect/>
                </a:stretch>
              </a:blipFill>
            </p:spPr>
            <p:txBody>
              <a:bodyPr/>
              <a:lstStyle/>
              <a:p>
                <a:r>
                  <a:rPr lang="en-US">
                    <a:noFill/>
                  </a:rPr>
                  <a:t> </a:t>
                </a:r>
              </a:p>
            </p:txBody>
          </p:sp>
        </mc:Fallback>
      </mc:AlternateContent>
      <p:sp>
        <p:nvSpPr>
          <p:cNvPr id="33" name="חץ: מעוקל שמאלה 32">
            <a:extLst>
              <a:ext uri="{FF2B5EF4-FFF2-40B4-BE49-F238E27FC236}">
                <a16:creationId xmlns:a16="http://schemas.microsoft.com/office/drawing/2014/main" id="{F7505270-C714-5DE5-2F45-D290A7A8AC9D}"/>
              </a:ext>
            </a:extLst>
          </p:cNvPr>
          <p:cNvSpPr/>
          <p:nvPr/>
        </p:nvSpPr>
        <p:spPr>
          <a:xfrm>
            <a:off x="14738971" y="2901541"/>
            <a:ext cx="1295400" cy="2895600"/>
          </a:xfrm>
          <a:prstGeom prst="curvedLef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AA39F6AC-7754-89D1-618C-A5BA467C147E}"/>
                  </a:ext>
                </a:extLst>
              </p:cNvPr>
              <p:cNvSpPr txBox="1"/>
              <p:nvPr/>
            </p:nvSpPr>
            <p:spPr>
              <a:xfrm>
                <a:off x="16255302" y="3392235"/>
                <a:ext cx="1526745" cy="1327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𝒂𝒃𝒄</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תיבת טקסט 33">
                <a:extLst>
                  <a:ext uri="{FF2B5EF4-FFF2-40B4-BE49-F238E27FC236}">
                    <a16:creationId xmlns:a16="http://schemas.microsoft.com/office/drawing/2014/main" id="{AA39F6AC-7754-89D1-618C-A5BA467C147E}"/>
                  </a:ext>
                </a:extLst>
              </p:cNvPr>
              <p:cNvSpPr txBox="1">
                <a:spLocks noRot="1" noChangeAspect="1" noMove="1" noResize="1" noEditPoints="1" noAdjustHandles="1" noChangeArrowheads="1" noChangeShapeType="1" noTextEdit="1"/>
              </p:cNvSpPr>
              <p:nvPr/>
            </p:nvSpPr>
            <p:spPr>
              <a:xfrm>
                <a:off x="16255302" y="3392235"/>
                <a:ext cx="1526745" cy="1327543"/>
              </a:xfrm>
              <a:prstGeom prst="rect">
                <a:avLst/>
              </a:prstGeom>
              <a:blipFill>
                <a:blip r:embed="rId10"/>
                <a:stretch>
                  <a:fillRect r="-2400"/>
                </a:stretch>
              </a:blipFill>
            </p:spPr>
            <p:txBody>
              <a:bodyPr/>
              <a:lstStyle/>
              <a:p>
                <a:r>
                  <a:rPr lang="en-US">
                    <a:noFill/>
                  </a:rPr>
                  <a:t> </a:t>
                </a:r>
              </a:p>
            </p:txBody>
          </p:sp>
        </mc:Fallback>
      </mc:AlternateContent>
    </p:spTree>
    <p:extLst>
      <p:ext uri="{BB962C8B-B14F-4D97-AF65-F5344CB8AC3E}">
        <p14:creationId xmlns:p14="http://schemas.microsoft.com/office/powerpoint/2010/main" val="223012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תיבת טקסט 5">
            <a:extLst>
              <a:ext uri="{FF2B5EF4-FFF2-40B4-BE49-F238E27FC236}">
                <a16:creationId xmlns:a16="http://schemas.microsoft.com/office/drawing/2014/main" id="{BE887005-44BE-C138-08BB-7BDE83F9EB8D}"/>
              </a:ext>
            </a:extLst>
          </p:cNvPr>
          <p:cNvSpPr txBox="1"/>
          <p:nvPr/>
        </p:nvSpPr>
        <p:spPr>
          <a:xfrm>
            <a:off x="3592104" y="4206110"/>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Alice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a</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g^ca</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descr="Alice PNG Vector Images with Transparent background - TransparentPNG">
            <a:extLst>
              <a:ext uri="{FF2B5EF4-FFF2-40B4-BE49-F238E27FC236}">
                <a16:creationId xmlns:a16="http://schemas.microsoft.com/office/drawing/2014/main" id="{864ED551-D0F3-C886-86C1-82F571D61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7115" y="1490372"/>
            <a:ext cx="2762860" cy="2645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ongebob Characters PNG, Spongebob Transparent Free Download - Free  Transparent PNG Logos">
            <a:extLst>
              <a:ext uri="{FF2B5EF4-FFF2-40B4-BE49-F238E27FC236}">
                <a16:creationId xmlns:a16="http://schemas.microsoft.com/office/drawing/2014/main" id="{2BF1087E-5C53-824C-D8C2-9BCFB11E4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9800" y="952500"/>
            <a:ext cx="2643205" cy="3431762"/>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238D8655-811F-AF7B-6C92-9CFBF7904098}"/>
              </a:ext>
            </a:extLst>
          </p:cNvPr>
          <p:cNvSpPr txBox="1"/>
          <p:nvPr/>
        </p:nvSpPr>
        <p:spPr>
          <a:xfrm>
            <a:off x="9314962" y="4230709"/>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Bob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g^cab</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36" name="Picture 12" descr="Charlie Chaplin Portrait Logo PNG Vector (EPS) Free Download">
            <a:extLst>
              <a:ext uri="{FF2B5EF4-FFF2-40B4-BE49-F238E27FC236}">
                <a16:creationId xmlns:a16="http://schemas.microsoft.com/office/drawing/2014/main" id="{E69A01EE-DFF4-DEE2-DC28-393AE32AFC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5906" y="6687903"/>
            <a:ext cx="2043043" cy="2760869"/>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DA2752FC-11DC-3523-75C5-92AFAB7B0744}"/>
              </a:ext>
            </a:extLst>
          </p:cNvPr>
          <p:cNvSpPr txBox="1"/>
          <p:nvPr/>
        </p:nvSpPr>
        <p:spPr>
          <a:xfrm>
            <a:off x="6562160" y="7557090"/>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Charlie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c</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g^c</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חץ: ימינה 26">
            <a:extLst>
              <a:ext uri="{FF2B5EF4-FFF2-40B4-BE49-F238E27FC236}">
                <a16:creationId xmlns:a16="http://schemas.microsoft.com/office/drawing/2014/main" id="{FFDFF9C4-A204-B02F-2B8C-660B8F248079}"/>
              </a:ext>
            </a:extLst>
          </p:cNvPr>
          <p:cNvSpPr/>
          <p:nvPr/>
        </p:nvSpPr>
        <p:spPr>
          <a:xfrm>
            <a:off x="6809975" y="2706708"/>
            <a:ext cx="3213111" cy="247299"/>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9" name="תיבת טקסט 28">
                <a:extLst>
                  <a:ext uri="{FF2B5EF4-FFF2-40B4-BE49-F238E27FC236}">
                    <a16:creationId xmlns:a16="http://schemas.microsoft.com/office/drawing/2014/main" id="{62E9C11B-E8F7-50A0-9A0F-D71A3C1AA46C}"/>
                  </a:ext>
                </a:extLst>
              </p:cNvPr>
              <p:cNvSpPr txBox="1"/>
              <p:nvPr/>
            </p:nvSpPr>
            <p:spPr>
              <a:xfrm>
                <a:off x="7825326" y="1537695"/>
                <a:ext cx="1526745"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𝒄𝒂</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 name="תיבת טקסט 28">
                <a:extLst>
                  <a:ext uri="{FF2B5EF4-FFF2-40B4-BE49-F238E27FC236}">
                    <a16:creationId xmlns:a16="http://schemas.microsoft.com/office/drawing/2014/main" id="{62E9C11B-E8F7-50A0-9A0F-D71A3C1AA46C}"/>
                  </a:ext>
                </a:extLst>
              </p:cNvPr>
              <p:cNvSpPr txBox="1">
                <a:spLocks noRot="1" noChangeAspect="1" noMove="1" noResize="1" noEditPoints="1" noAdjustHandles="1" noChangeArrowheads="1" noChangeShapeType="1" noTextEdit="1"/>
              </p:cNvSpPr>
              <p:nvPr/>
            </p:nvSpPr>
            <p:spPr>
              <a:xfrm>
                <a:off x="7825326" y="1537695"/>
                <a:ext cx="1526745" cy="12926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תיבת טקסט 29">
                <a:extLst>
                  <a:ext uri="{FF2B5EF4-FFF2-40B4-BE49-F238E27FC236}">
                    <a16:creationId xmlns:a16="http://schemas.microsoft.com/office/drawing/2014/main" id="{F3658325-54C5-5369-E37A-B2DBB41B2437}"/>
                  </a:ext>
                </a:extLst>
              </p:cNvPr>
              <p:cNvSpPr txBox="1"/>
              <p:nvPr/>
            </p:nvSpPr>
            <p:spPr>
              <a:xfrm>
                <a:off x="13528169" y="2996961"/>
                <a:ext cx="2807992" cy="10720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𝒄𝒂𝒃</m:t>
                        </m:r>
                      </m:sup>
                    </m:sSup>
                  </m:oMath>
                </a14:m>
                <a:r>
                  <a:rPr kumimoji="0" lang="en-US" sz="4400" b="1"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𝒈</m:t>
                        </m:r>
                      </m:e>
                      <m:sup>
                        <m: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𝒂𝒃</m:t>
                        </m:r>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m:t>
                        </m:r>
                      </m:sup>
                    </m:sSup>
                  </m:oMath>
                </a14:m>
                <a:endParaRPr kumimoji="0" lang="en-US" sz="5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0" name="תיבת טקסט 29">
                <a:extLst>
                  <a:ext uri="{FF2B5EF4-FFF2-40B4-BE49-F238E27FC236}">
                    <a16:creationId xmlns:a16="http://schemas.microsoft.com/office/drawing/2014/main" id="{F3658325-54C5-5369-E37A-B2DBB41B2437}"/>
                  </a:ext>
                </a:extLst>
              </p:cNvPr>
              <p:cNvSpPr txBox="1">
                <a:spLocks noRot="1" noChangeAspect="1" noMove="1" noResize="1" noEditPoints="1" noAdjustHandles="1" noChangeArrowheads="1" noChangeShapeType="1" noTextEdit="1"/>
              </p:cNvSpPr>
              <p:nvPr/>
            </p:nvSpPr>
            <p:spPr>
              <a:xfrm>
                <a:off x="13528169" y="2996961"/>
                <a:ext cx="2807992" cy="1072025"/>
              </a:xfrm>
              <a:prstGeom prst="rect">
                <a:avLst/>
              </a:prstGeom>
              <a:blipFill>
                <a:blip r:embed="rId9"/>
                <a:stretch>
                  <a:fillRect t="-9143" b="-1714"/>
                </a:stretch>
              </a:blipFill>
            </p:spPr>
            <p:txBody>
              <a:bodyPr/>
              <a:lstStyle/>
              <a:p>
                <a:r>
                  <a:rPr lang="en-US">
                    <a:noFill/>
                  </a:rPr>
                  <a:t> </a:t>
                </a:r>
              </a:p>
            </p:txBody>
          </p:sp>
        </mc:Fallback>
      </mc:AlternateContent>
      <p:sp>
        <p:nvSpPr>
          <p:cNvPr id="33" name="חץ: מעוקל שמאלה 32">
            <a:extLst>
              <a:ext uri="{FF2B5EF4-FFF2-40B4-BE49-F238E27FC236}">
                <a16:creationId xmlns:a16="http://schemas.microsoft.com/office/drawing/2014/main" id="{F7505270-C714-5DE5-2F45-D290A7A8AC9D}"/>
              </a:ext>
            </a:extLst>
          </p:cNvPr>
          <p:cNvSpPr/>
          <p:nvPr/>
        </p:nvSpPr>
        <p:spPr>
          <a:xfrm>
            <a:off x="12209994" y="2132972"/>
            <a:ext cx="1295400" cy="2895600"/>
          </a:xfrm>
          <a:prstGeom prst="curvedLef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AA39F6AC-7754-89D1-618C-A5BA467C147E}"/>
                  </a:ext>
                </a:extLst>
              </p:cNvPr>
              <p:cNvSpPr txBox="1"/>
              <p:nvPr/>
            </p:nvSpPr>
            <p:spPr>
              <a:xfrm>
                <a:off x="7259231" y="5820540"/>
                <a:ext cx="89658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תיבת טקסט 33">
                <a:extLst>
                  <a:ext uri="{FF2B5EF4-FFF2-40B4-BE49-F238E27FC236}">
                    <a16:creationId xmlns:a16="http://schemas.microsoft.com/office/drawing/2014/main" id="{AA39F6AC-7754-89D1-618C-A5BA467C147E}"/>
                  </a:ext>
                </a:extLst>
              </p:cNvPr>
              <p:cNvSpPr txBox="1">
                <a:spLocks noRot="1" noChangeAspect="1" noMove="1" noResize="1" noEditPoints="1" noAdjustHandles="1" noChangeArrowheads="1" noChangeShapeType="1" noTextEdit="1"/>
              </p:cNvSpPr>
              <p:nvPr/>
            </p:nvSpPr>
            <p:spPr>
              <a:xfrm>
                <a:off x="7259231" y="5820540"/>
                <a:ext cx="896587" cy="1200329"/>
              </a:xfrm>
              <a:prstGeom prst="rect">
                <a:avLst/>
              </a:prstGeom>
              <a:blipFill>
                <a:blip r:embed="rId10"/>
                <a:stretch>
                  <a:fillRect/>
                </a:stretch>
              </a:blipFill>
            </p:spPr>
            <p:txBody>
              <a:bodyPr/>
              <a:lstStyle/>
              <a:p>
                <a:r>
                  <a:rPr lang="en-US">
                    <a:noFill/>
                  </a:rPr>
                  <a:t> </a:t>
                </a:r>
              </a:p>
            </p:txBody>
          </p:sp>
        </mc:Fallback>
      </mc:AlternateContent>
      <p:sp>
        <p:nvSpPr>
          <p:cNvPr id="8" name="חץ: ימינה 7">
            <a:extLst>
              <a:ext uri="{FF2B5EF4-FFF2-40B4-BE49-F238E27FC236}">
                <a16:creationId xmlns:a16="http://schemas.microsoft.com/office/drawing/2014/main" id="{457AD863-F04E-74D1-F46F-8E15F0A92ACB}"/>
              </a:ext>
            </a:extLst>
          </p:cNvPr>
          <p:cNvSpPr/>
          <p:nvPr/>
        </p:nvSpPr>
        <p:spPr>
          <a:xfrm rot="13097184" flipV="1">
            <a:off x="5795494" y="5376402"/>
            <a:ext cx="4544889" cy="264971"/>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24429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תיבת טקסט 5">
            <a:extLst>
              <a:ext uri="{FF2B5EF4-FFF2-40B4-BE49-F238E27FC236}">
                <a16:creationId xmlns:a16="http://schemas.microsoft.com/office/drawing/2014/main" id="{BE887005-44BE-C138-08BB-7BDE83F9EB8D}"/>
              </a:ext>
            </a:extLst>
          </p:cNvPr>
          <p:cNvSpPr txBox="1"/>
          <p:nvPr/>
        </p:nvSpPr>
        <p:spPr>
          <a:xfrm>
            <a:off x="3954542" y="4031408"/>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Alice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a</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g^bca</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descr="Alice PNG Vector Images with Transparent background - TransparentPNG">
            <a:extLst>
              <a:ext uri="{FF2B5EF4-FFF2-40B4-BE49-F238E27FC236}">
                <a16:creationId xmlns:a16="http://schemas.microsoft.com/office/drawing/2014/main" id="{864ED551-D0F3-C886-86C1-82F571D61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553" y="1315670"/>
            <a:ext cx="2762860" cy="2645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ongebob Characters PNG, Spongebob Transparent Free Download - Free  Transparent PNG Logos">
            <a:extLst>
              <a:ext uri="{FF2B5EF4-FFF2-40B4-BE49-F238E27FC236}">
                <a16:creationId xmlns:a16="http://schemas.microsoft.com/office/drawing/2014/main" id="{2BF1087E-5C53-824C-D8C2-9BCFB11E4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2238" y="777798"/>
            <a:ext cx="2643205" cy="3431762"/>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238D8655-811F-AF7B-6C92-9CFBF7904098}"/>
              </a:ext>
            </a:extLst>
          </p:cNvPr>
          <p:cNvSpPr txBox="1"/>
          <p:nvPr/>
        </p:nvSpPr>
        <p:spPr>
          <a:xfrm>
            <a:off x="9677400" y="4056007"/>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Bob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g^b</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36" name="Picture 12" descr="Charlie Chaplin Portrait Logo PNG Vector (EPS) Free Download">
            <a:extLst>
              <a:ext uri="{FF2B5EF4-FFF2-40B4-BE49-F238E27FC236}">
                <a16:creationId xmlns:a16="http://schemas.microsoft.com/office/drawing/2014/main" id="{E69A01EE-DFF4-DEE2-DC28-393AE32AFC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3007" y="6550923"/>
            <a:ext cx="2043043" cy="2760869"/>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DA2752FC-11DC-3523-75C5-92AFAB7B0744}"/>
              </a:ext>
            </a:extLst>
          </p:cNvPr>
          <p:cNvSpPr txBox="1"/>
          <p:nvPr/>
        </p:nvSpPr>
        <p:spPr>
          <a:xfrm>
            <a:off x="6924598" y="7382388"/>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Charlie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c</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g^bc</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תיבת טקסט 29">
                <a:extLst>
                  <a:ext uri="{FF2B5EF4-FFF2-40B4-BE49-F238E27FC236}">
                    <a16:creationId xmlns:a16="http://schemas.microsoft.com/office/drawing/2014/main" id="{F3658325-54C5-5369-E37A-B2DBB41B2437}"/>
                  </a:ext>
                </a:extLst>
              </p:cNvPr>
              <p:cNvSpPr txBox="1"/>
              <p:nvPr/>
            </p:nvSpPr>
            <p:spPr>
              <a:xfrm>
                <a:off x="371077" y="3124919"/>
                <a:ext cx="2807992" cy="10720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𝒂𝒃𝒄</m:t>
                        </m:r>
                      </m:sup>
                    </m:sSup>
                  </m:oMath>
                </a14:m>
                <a:r>
                  <a:rPr kumimoji="0" lang="en-US" sz="4400" b="1"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𝒈</m:t>
                        </m:r>
                      </m:e>
                      <m:sup>
                        <m: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𝒃</m:t>
                        </m:r>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𝒄𝒂</m:t>
                        </m:r>
                      </m:sup>
                    </m:sSup>
                  </m:oMath>
                </a14:m>
                <a:endParaRPr kumimoji="0" lang="en-US" sz="5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0" name="תיבת טקסט 29">
                <a:extLst>
                  <a:ext uri="{FF2B5EF4-FFF2-40B4-BE49-F238E27FC236}">
                    <a16:creationId xmlns:a16="http://schemas.microsoft.com/office/drawing/2014/main" id="{F3658325-54C5-5369-E37A-B2DBB41B2437}"/>
                  </a:ext>
                </a:extLst>
              </p:cNvPr>
              <p:cNvSpPr txBox="1">
                <a:spLocks noRot="1" noChangeAspect="1" noMove="1" noResize="1" noEditPoints="1" noAdjustHandles="1" noChangeArrowheads="1" noChangeShapeType="1" noTextEdit="1"/>
              </p:cNvSpPr>
              <p:nvPr/>
            </p:nvSpPr>
            <p:spPr>
              <a:xfrm>
                <a:off x="371077" y="3124919"/>
                <a:ext cx="2807992" cy="1072025"/>
              </a:xfrm>
              <a:prstGeom prst="rect">
                <a:avLst/>
              </a:prstGeom>
              <a:blipFill>
                <a:blip r:embed="rId8"/>
                <a:stretch>
                  <a:fillRect t="-9143" b="-1714"/>
                </a:stretch>
              </a:blipFill>
            </p:spPr>
            <p:txBody>
              <a:bodyPr/>
              <a:lstStyle/>
              <a:p>
                <a:r>
                  <a:rPr lang="en-US">
                    <a:noFill/>
                  </a:rPr>
                  <a:t> </a:t>
                </a:r>
              </a:p>
            </p:txBody>
          </p:sp>
        </mc:Fallback>
      </mc:AlternateContent>
      <p:sp>
        <p:nvSpPr>
          <p:cNvPr id="33" name="חץ: מעוקל שמאלה 32">
            <a:extLst>
              <a:ext uri="{FF2B5EF4-FFF2-40B4-BE49-F238E27FC236}">
                <a16:creationId xmlns:a16="http://schemas.microsoft.com/office/drawing/2014/main" id="{F7505270-C714-5DE5-2F45-D290A7A8AC9D}"/>
              </a:ext>
            </a:extLst>
          </p:cNvPr>
          <p:cNvSpPr/>
          <p:nvPr/>
        </p:nvSpPr>
        <p:spPr>
          <a:xfrm rot="10800000">
            <a:off x="3252042" y="1910471"/>
            <a:ext cx="1295400" cy="2895600"/>
          </a:xfrm>
          <a:prstGeom prst="curvedLef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AA39F6AC-7754-89D1-618C-A5BA467C147E}"/>
                  </a:ext>
                </a:extLst>
              </p:cNvPr>
              <p:cNvSpPr txBox="1"/>
              <p:nvPr/>
            </p:nvSpPr>
            <p:spPr>
              <a:xfrm>
                <a:off x="7621669" y="5645838"/>
                <a:ext cx="896587" cy="12316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𝒃𝒄</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תיבת טקסט 33">
                <a:extLst>
                  <a:ext uri="{FF2B5EF4-FFF2-40B4-BE49-F238E27FC236}">
                    <a16:creationId xmlns:a16="http://schemas.microsoft.com/office/drawing/2014/main" id="{AA39F6AC-7754-89D1-618C-A5BA467C147E}"/>
                  </a:ext>
                </a:extLst>
              </p:cNvPr>
              <p:cNvSpPr txBox="1">
                <a:spLocks noRot="1" noChangeAspect="1" noMove="1" noResize="1" noEditPoints="1" noAdjustHandles="1" noChangeArrowheads="1" noChangeShapeType="1" noTextEdit="1"/>
              </p:cNvSpPr>
              <p:nvPr/>
            </p:nvSpPr>
            <p:spPr>
              <a:xfrm>
                <a:off x="7621669" y="5645838"/>
                <a:ext cx="896587" cy="1231684"/>
              </a:xfrm>
              <a:prstGeom prst="rect">
                <a:avLst/>
              </a:prstGeom>
              <a:blipFill>
                <a:blip r:embed="rId9"/>
                <a:stretch>
                  <a:fillRect r="-23810"/>
                </a:stretch>
              </a:blipFill>
            </p:spPr>
            <p:txBody>
              <a:bodyPr/>
              <a:lstStyle/>
              <a:p>
                <a:r>
                  <a:rPr lang="en-US">
                    <a:noFill/>
                  </a:rPr>
                  <a:t> </a:t>
                </a:r>
              </a:p>
            </p:txBody>
          </p:sp>
        </mc:Fallback>
      </mc:AlternateContent>
      <p:sp>
        <p:nvSpPr>
          <p:cNvPr id="8" name="חץ: ימינה 7">
            <a:extLst>
              <a:ext uri="{FF2B5EF4-FFF2-40B4-BE49-F238E27FC236}">
                <a16:creationId xmlns:a16="http://schemas.microsoft.com/office/drawing/2014/main" id="{457AD863-F04E-74D1-F46F-8E15F0A92ACB}"/>
              </a:ext>
            </a:extLst>
          </p:cNvPr>
          <p:cNvSpPr/>
          <p:nvPr/>
        </p:nvSpPr>
        <p:spPr>
          <a:xfrm rot="13097184" flipV="1">
            <a:off x="6245811" y="5191331"/>
            <a:ext cx="4544889" cy="264971"/>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חץ: מעוקל שמאלה 21">
            <a:extLst>
              <a:ext uri="{FF2B5EF4-FFF2-40B4-BE49-F238E27FC236}">
                <a16:creationId xmlns:a16="http://schemas.microsoft.com/office/drawing/2014/main" id="{45C7AACB-E5A8-DD43-6CC8-35808FB6484E}"/>
              </a:ext>
            </a:extLst>
          </p:cNvPr>
          <p:cNvSpPr/>
          <p:nvPr/>
        </p:nvSpPr>
        <p:spPr>
          <a:xfrm>
            <a:off x="12537957" y="2666094"/>
            <a:ext cx="1668244" cy="5765090"/>
          </a:xfrm>
          <a:prstGeom prst="curvedLef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3446DA88-9FC9-88CE-A066-B7E06B48DE4F}"/>
                  </a:ext>
                </a:extLst>
              </p:cNvPr>
              <p:cNvSpPr txBox="1"/>
              <p:nvPr/>
            </p:nvSpPr>
            <p:spPr>
              <a:xfrm>
                <a:off x="14458108" y="4789448"/>
                <a:ext cx="896587" cy="1327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𝒃</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3" name="תיבת טקסט 22">
                <a:extLst>
                  <a:ext uri="{FF2B5EF4-FFF2-40B4-BE49-F238E27FC236}">
                    <a16:creationId xmlns:a16="http://schemas.microsoft.com/office/drawing/2014/main" id="{3446DA88-9FC9-88CE-A066-B7E06B48DE4F}"/>
                  </a:ext>
                </a:extLst>
              </p:cNvPr>
              <p:cNvSpPr txBox="1">
                <a:spLocks noRot="1" noChangeAspect="1" noMove="1" noResize="1" noEditPoints="1" noAdjustHandles="1" noChangeArrowheads="1" noChangeShapeType="1" noTextEdit="1"/>
              </p:cNvSpPr>
              <p:nvPr/>
            </p:nvSpPr>
            <p:spPr>
              <a:xfrm>
                <a:off x="14458108" y="4789448"/>
                <a:ext cx="896587" cy="1327543"/>
              </a:xfrm>
              <a:prstGeom prst="rect">
                <a:avLst/>
              </a:prstGeom>
              <a:blipFill>
                <a:blip r:embed="rId10"/>
                <a:stretch>
                  <a:fillRect r="-2721"/>
                </a:stretch>
              </a:blipFill>
            </p:spPr>
            <p:txBody>
              <a:bodyPr/>
              <a:lstStyle/>
              <a:p>
                <a:r>
                  <a:rPr lang="en-US">
                    <a:noFill/>
                  </a:rPr>
                  <a:t> </a:t>
                </a:r>
              </a:p>
            </p:txBody>
          </p:sp>
        </mc:Fallback>
      </mc:AlternateContent>
    </p:spTree>
    <p:extLst>
      <p:ext uri="{BB962C8B-B14F-4D97-AF65-F5344CB8AC3E}">
        <p14:creationId xmlns:p14="http://schemas.microsoft.com/office/powerpoint/2010/main" val="3553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2051203"/>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Elliptic Curve Diffie-Hellman (ECDH)</a:t>
            </a:r>
          </a:p>
        </p:txBody>
      </p: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D5A7EAD5-986B-48AB-B2F7-B941B63AD4A4}"/>
                  </a:ext>
                </a:extLst>
              </p:cNvPr>
              <p:cNvSpPr txBox="1"/>
              <p:nvPr/>
            </p:nvSpPr>
            <p:spPr>
              <a:xfrm>
                <a:off x="1371600" y="3448648"/>
                <a:ext cx="15024104" cy="50518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Elliptic Curve Diffie-Hellman (ECDH) is a key exchange protocol that enhances the classical Diffie-Hellman approach by utilizing elliptic curves. It enables two parties to securely generate a shared secret over an insecure channel. </a:t>
                </a:r>
                <a:b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b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An elliptic curve is represented by the equation </a:t>
                </a:r>
                <a14:m>
                  <m:oMath xmlns:m="http://schemas.openxmlformats.org/officeDocument/2006/math">
                    <m:sSup>
                      <m:sSupPr>
                        <m:ctrlP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sSupPr>
                      <m:e>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𝑦</m:t>
                        </m:r>
                      </m:e>
                      <m:sup>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2</m:t>
                        </m:r>
                      </m:sup>
                    </m:sSup>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sSup>
                      <m:sSupPr>
                        <m:ctrlP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sSupPr>
                      <m:e>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𝑥</m:t>
                        </m:r>
                      </m:e>
                      <m:sup>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3</m:t>
                        </m:r>
                      </m:sup>
                    </m:sSup>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𝑎𝑥</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𝑏</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over a finite field </a:t>
                </a:r>
                <a14:m>
                  <m:oMath xmlns:m="http://schemas.openxmlformats.org/officeDocument/2006/math">
                    <m:sSub>
                      <m:sSubPr>
                        <m:ctrlP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ctrlPr>
                      </m:sSubPr>
                      <m:e>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ℤ</m:t>
                        </m:r>
                      </m:e>
                      <m:sub>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𝑝</m:t>
                        </m:r>
                      </m:sub>
                    </m:sSub>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𝑎</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𝑏</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are randomly generated every run according to the required conditions.</a:t>
                </a:r>
              </a:p>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𝑎</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𝑏</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sSub>
                      <m:sSubPr>
                        <m:ctrlP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ctrlPr>
                      </m:sSubPr>
                      <m:e>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ℤ</m:t>
                        </m:r>
                      </m:e>
                      <m:sub>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𝑝</m:t>
                        </m:r>
                      </m:sub>
                    </m:sSub>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𝑠</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𝑡</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4</m:t>
                    </m:r>
                    <m:sSup>
                      <m:sSup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ctrlPr>
                      </m:sSup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𝑎</m:t>
                        </m:r>
                      </m:e>
                      <m: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3</m:t>
                        </m:r>
                      </m:sup>
                    </m:s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27</m:t>
                    </m:r>
                    <m:sSup>
                      <m:sSup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ctrlPr>
                      </m:sSup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𝑏</m:t>
                        </m:r>
                      </m:e>
                      <m: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2</m:t>
                        </m:r>
                      </m:sup>
                    </m:s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0</m:t>
                    </m:r>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a:t>
                </a:r>
                <a14:m>
                  <m:oMath xmlns:m="http://schemas.openxmlformats.org/officeDocument/2006/math">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𝑝</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&gt;</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3</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𝑝𝑟𝑖𝑚𝑒</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𝑎𝑛𝑑</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𝑎</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𝑏</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&lt;</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𝑝</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oMath>
                </a14:m>
                <a:endParaRPr kumimoji="0" lang="en-US" altLang="en-US" sz="3600" b="0" i="1" u="none" strike="noStrike" kern="1200" cap="none" spc="0" normalizeH="0" baseline="0" noProof="0" dirty="0">
                  <a:ln>
                    <a:noFill/>
                  </a:ln>
                  <a:solidFill>
                    <a:prstClr val="black">
                      <a:hueOff val="0"/>
                      <a:satOff val="0"/>
                      <a:lumOff val="0"/>
                      <a:alphaOff val="0"/>
                    </a:prstClr>
                  </a:solidFill>
                  <a:effectLst/>
                  <a:uLnTx/>
                  <a:uFillTx/>
                  <a:latin typeface="Cambria Math" panose="020405030504060302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1" u="none" strike="noStrike" kern="1200" cap="none" spc="0" normalizeH="0" baseline="0" noProof="0" dirty="0">
                  <a:ln>
                    <a:noFill/>
                  </a:ln>
                  <a:solidFill>
                    <a:prstClr val="black">
                      <a:hueOff val="0"/>
                      <a:satOff val="0"/>
                      <a:lumOff val="0"/>
                      <a:alphaOff val="0"/>
                    </a:prstClr>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p:txBody>
          </p:sp>
        </mc:Choice>
        <mc:Fallback xmlns="">
          <p:sp>
            <p:nvSpPr>
              <p:cNvPr id="6" name="תיבת טקסט 5">
                <a:extLst>
                  <a:ext uri="{FF2B5EF4-FFF2-40B4-BE49-F238E27FC236}">
                    <a16:creationId xmlns:a16="http://schemas.microsoft.com/office/drawing/2014/main" id="{D5A7EAD5-986B-48AB-B2F7-B941B63AD4A4}"/>
                  </a:ext>
                </a:extLst>
              </p:cNvPr>
              <p:cNvSpPr txBox="1">
                <a:spLocks noRot="1" noChangeAspect="1" noMove="1" noResize="1" noEditPoints="1" noAdjustHandles="1" noChangeArrowheads="1" noChangeShapeType="1" noTextEdit="1"/>
              </p:cNvSpPr>
              <p:nvPr/>
            </p:nvSpPr>
            <p:spPr>
              <a:xfrm>
                <a:off x="1371600" y="3448648"/>
                <a:ext cx="15024104" cy="5051896"/>
              </a:xfrm>
              <a:prstGeom prst="rect">
                <a:avLst/>
              </a:prstGeom>
              <a:blipFill>
                <a:blip r:embed="rId5"/>
                <a:stretch>
                  <a:fillRect l="-1217" t="-1932" r="-852"/>
                </a:stretch>
              </a:blipFill>
            </p:spPr>
            <p:txBody>
              <a:bodyPr/>
              <a:lstStyle/>
              <a:p>
                <a:r>
                  <a:rPr lang="he-IL">
                    <a:noFill/>
                  </a:rPr>
                  <a:t> </a:t>
                </a:r>
              </a:p>
            </p:txBody>
          </p:sp>
        </mc:Fallback>
      </mc:AlternateContent>
    </p:spTree>
    <p:extLst>
      <p:ext uri="{BB962C8B-B14F-4D97-AF65-F5344CB8AC3E}">
        <p14:creationId xmlns:p14="http://schemas.microsoft.com/office/powerpoint/2010/main" val="303481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2051203"/>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Elliptic Curve Diffie-Hellman (ECDH)</a:t>
            </a:r>
          </a:p>
        </p:txBody>
      </p:sp>
      <p:sp>
        <p:nvSpPr>
          <p:cNvPr id="6" name="תיבת טקסט 5">
            <a:extLst>
              <a:ext uri="{FF2B5EF4-FFF2-40B4-BE49-F238E27FC236}">
                <a16:creationId xmlns:a16="http://schemas.microsoft.com/office/drawing/2014/main" id="{D5A7EAD5-986B-48AB-B2F7-B941B63AD4A4}"/>
              </a:ext>
            </a:extLst>
          </p:cNvPr>
          <p:cNvSpPr txBox="1"/>
          <p:nvPr/>
        </p:nvSpPr>
        <p:spPr>
          <a:xfrm>
            <a:off x="1371600" y="3448648"/>
            <a:ext cx="15024104"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mbria Math" panose="02040503050406030204" pitchFamily="18" charset="0"/>
                <a:ea typeface="+mn-ea"/>
                <a:cs typeface="+mn-cs"/>
              </a:rPr>
              <a:t>When you connect two points on an elliptic curve, you get another point on the curve.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mbria Math" panose="02040503050406030204" pitchFamily="18" charset="0"/>
              <a:ea typeface="+mn-ea"/>
              <a:cs typeface="+mn-cs"/>
            </a:endParaRPr>
          </a:p>
        </p:txBody>
      </p:sp>
      <p:pic>
        <p:nvPicPr>
          <p:cNvPr id="9" name="תמונה 8">
            <a:extLst>
              <a:ext uri="{FF2B5EF4-FFF2-40B4-BE49-F238E27FC236}">
                <a16:creationId xmlns:a16="http://schemas.microsoft.com/office/drawing/2014/main" id="{C30234F1-8D0A-4EA4-9AE3-8059C662C8DD}"/>
              </a:ext>
            </a:extLst>
          </p:cNvPr>
          <p:cNvPicPr>
            <a:picLocks noChangeAspect="1"/>
          </p:cNvPicPr>
          <p:nvPr/>
        </p:nvPicPr>
        <p:blipFill rotWithShape="1">
          <a:blip r:embed="rId5"/>
          <a:srcRect l="65084" t="15000" r="5135"/>
          <a:stretch/>
        </p:blipFill>
        <p:spPr>
          <a:xfrm>
            <a:off x="9839098" y="5387173"/>
            <a:ext cx="6304205" cy="3725167"/>
          </a:xfrm>
          <a:prstGeom prst="rect">
            <a:avLst/>
          </a:prstGeom>
        </p:spPr>
      </p:pic>
      <p:pic>
        <p:nvPicPr>
          <p:cNvPr id="10" name="תמונה 9">
            <a:extLst>
              <a:ext uri="{FF2B5EF4-FFF2-40B4-BE49-F238E27FC236}">
                <a16:creationId xmlns:a16="http://schemas.microsoft.com/office/drawing/2014/main" id="{ABB86730-7E3B-4F1D-8D6E-8CFD4A8AEC5E}"/>
              </a:ext>
            </a:extLst>
          </p:cNvPr>
          <p:cNvPicPr>
            <a:picLocks noChangeAspect="1"/>
          </p:cNvPicPr>
          <p:nvPr/>
        </p:nvPicPr>
        <p:blipFill rotWithShape="1">
          <a:blip r:embed="rId5"/>
          <a:srcRect l="28651" t="3744" r="41568" b="6313"/>
          <a:stretch/>
        </p:blipFill>
        <p:spPr>
          <a:xfrm>
            <a:off x="4933876" y="5387174"/>
            <a:ext cx="5140515" cy="3785196"/>
          </a:xfrm>
          <a:prstGeom prst="rect">
            <a:avLst/>
          </a:prstGeom>
        </p:spPr>
      </p:pic>
      <p:pic>
        <p:nvPicPr>
          <p:cNvPr id="11" name="תמונה 10">
            <a:extLst>
              <a:ext uri="{FF2B5EF4-FFF2-40B4-BE49-F238E27FC236}">
                <a16:creationId xmlns:a16="http://schemas.microsoft.com/office/drawing/2014/main" id="{66CAD412-D424-4633-BA8F-ECD963F81998}"/>
              </a:ext>
            </a:extLst>
          </p:cNvPr>
          <p:cNvPicPr>
            <a:picLocks noChangeAspect="1"/>
          </p:cNvPicPr>
          <p:nvPr/>
        </p:nvPicPr>
        <p:blipFill rotWithShape="1">
          <a:blip r:embed="rId5"/>
          <a:srcRect r="78857"/>
          <a:stretch/>
        </p:blipFill>
        <p:spPr>
          <a:xfrm>
            <a:off x="1061882" y="5387173"/>
            <a:ext cx="3865498" cy="3785197"/>
          </a:xfrm>
          <a:prstGeom prst="rect">
            <a:avLst/>
          </a:prstGeom>
        </p:spPr>
      </p:pic>
    </p:spTree>
    <p:extLst>
      <p:ext uri="{BB962C8B-B14F-4D97-AF65-F5344CB8AC3E}">
        <p14:creationId xmlns:p14="http://schemas.microsoft.com/office/powerpoint/2010/main" val="2485141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3464"/>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5">
            <a:extLst>
              <a:ext uri="{FF2B5EF4-FFF2-40B4-BE49-F238E27FC236}">
                <a16:creationId xmlns:a16="http://schemas.microsoft.com/office/drawing/2014/main" id="{F25A82AC-B4AD-D6A1-8296-21F783B6EFF4}"/>
              </a:ext>
            </a:extLst>
          </p:cNvPr>
          <p:cNvSpPr txBox="1"/>
          <p:nvPr/>
        </p:nvSpPr>
        <p:spPr>
          <a:xfrm>
            <a:off x="763903" y="589067"/>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Key Exchange:</a:t>
            </a:r>
          </a:p>
        </p:txBody>
      </p:sp>
      <p:sp>
        <p:nvSpPr>
          <p:cNvPr id="13" name="תיבת טקסט 12">
            <a:extLst>
              <a:ext uri="{FF2B5EF4-FFF2-40B4-BE49-F238E27FC236}">
                <a16:creationId xmlns:a16="http://schemas.microsoft.com/office/drawing/2014/main" id="{D6170A57-9AE1-D96C-43C7-9D320B9A0B59}"/>
              </a:ext>
            </a:extLst>
          </p:cNvPr>
          <p:cNvSpPr txBox="1"/>
          <p:nvPr/>
        </p:nvSpPr>
        <p:spPr>
          <a:xfrm>
            <a:off x="4790329" y="5791558"/>
            <a:ext cx="716280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t>
            </a:r>
            <a:b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b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6" name="תרשים זרימה: תהליך חלופי 15">
                <a:extLst>
                  <a:ext uri="{FF2B5EF4-FFF2-40B4-BE49-F238E27FC236}">
                    <a16:creationId xmlns:a16="http://schemas.microsoft.com/office/drawing/2014/main" id="{EABD3AD1-007C-931A-FEC8-C623972955EE}"/>
                  </a:ext>
                </a:extLst>
              </p:cNvPr>
              <p:cNvSpPr/>
              <p:nvPr/>
            </p:nvSpPr>
            <p:spPr>
              <a:xfrm>
                <a:off x="3816779" y="1752548"/>
                <a:ext cx="9604800" cy="923535"/>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Step 1: Alice and Bob chooses their private key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6" name="תרשים זרימה: תהליך חלופי 15">
                <a:extLst>
                  <a:ext uri="{FF2B5EF4-FFF2-40B4-BE49-F238E27FC236}">
                    <a16:creationId xmlns:a16="http://schemas.microsoft.com/office/drawing/2014/main" id="{EABD3AD1-007C-931A-FEC8-C623972955EE}"/>
                  </a:ext>
                </a:extLst>
              </p:cNvPr>
              <p:cNvSpPr>
                <a:spLocks noRot="1" noChangeAspect="1" noMove="1" noResize="1" noEditPoints="1" noAdjustHandles="1" noChangeArrowheads="1" noChangeShapeType="1" noTextEdit="1"/>
              </p:cNvSpPr>
              <p:nvPr/>
            </p:nvSpPr>
            <p:spPr>
              <a:xfrm>
                <a:off x="3816779" y="1752548"/>
                <a:ext cx="9604800" cy="923535"/>
              </a:xfrm>
              <a:prstGeom prst="flowChartAlternateProcess">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תרשים זרימה: תהליך חלופי 16">
                <a:extLst>
                  <a:ext uri="{FF2B5EF4-FFF2-40B4-BE49-F238E27FC236}">
                    <a16:creationId xmlns:a16="http://schemas.microsoft.com/office/drawing/2014/main" id="{F132264B-735C-BC85-F126-0F548F74FEF0}"/>
                  </a:ext>
                </a:extLst>
              </p:cNvPr>
              <p:cNvSpPr/>
              <p:nvPr/>
            </p:nvSpPr>
            <p:spPr>
              <a:xfrm>
                <a:off x="3917286" y="3440499"/>
                <a:ext cx="9604800" cy="1389272"/>
              </a:xfrm>
              <a:prstGeom prst="flowChartAlternateProcess">
                <a:avLst/>
              </a:prstGeom>
              <a:solidFill>
                <a:schemeClr val="accent1">
                  <a:lumMod val="60000"/>
                  <a:lumOff val="4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Step 2: there is a Base point called B on the Elliptic Curve. Now, Alice and Bob generate their public key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a:t>
                </a:r>
              </a:p>
            </p:txBody>
          </p:sp>
        </mc:Choice>
        <mc:Fallback xmlns="">
          <p:sp>
            <p:nvSpPr>
              <p:cNvPr id="17" name="תרשים זרימה: תהליך חלופי 16">
                <a:extLst>
                  <a:ext uri="{FF2B5EF4-FFF2-40B4-BE49-F238E27FC236}">
                    <a16:creationId xmlns:a16="http://schemas.microsoft.com/office/drawing/2014/main" id="{F132264B-735C-BC85-F126-0F548F74FEF0}"/>
                  </a:ext>
                </a:extLst>
              </p:cNvPr>
              <p:cNvSpPr>
                <a:spLocks noRot="1" noChangeAspect="1" noMove="1" noResize="1" noEditPoints="1" noAdjustHandles="1" noChangeArrowheads="1" noChangeShapeType="1" noTextEdit="1"/>
              </p:cNvSpPr>
              <p:nvPr/>
            </p:nvSpPr>
            <p:spPr>
              <a:xfrm>
                <a:off x="3917286" y="3440499"/>
                <a:ext cx="9604800" cy="1389272"/>
              </a:xfrm>
              <a:prstGeom prst="flowChartAlternateProcess">
                <a:avLst/>
              </a:prstGeom>
              <a:blipFill>
                <a:blip r:embed="rId6"/>
                <a:stretch>
                  <a:fillRect/>
                </a:stretch>
              </a:blipFill>
              <a:ln>
                <a:solidFill>
                  <a:schemeClr val="tx2">
                    <a:lumMod val="75000"/>
                  </a:schemeClr>
                </a:solidFill>
              </a:ln>
            </p:spPr>
            <p:txBody>
              <a:bodyPr/>
              <a:lstStyle/>
              <a:p>
                <a:r>
                  <a:rPr lang="he-IL">
                    <a:noFill/>
                  </a:rPr>
                  <a:t> </a:t>
                </a:r>
              </a:p>
            </p:txBody>
          </p:sp>
        </mc:Fallback>
      </mc:AlternateContent>
      <p:sp>
        <p:nvSpPr>
          <p:cNvPr id="18" name="חץ: למטה 17">
            <a:extLst>
              <a:ext uri="{FF2B5EF4-FFF2-40B4-BE49-F238E27FC236}">
                <a16:creationId xmlns:a16="http://schemas.microsoft.com/office/drawing/2014/main" id="{34614D1B-7678-F816-EF5E-05AD9C59D9FE}"/>
              </a:ext>
            </a:extLst>
          </p:cNvPr>
          <p:cNvSpPr/>
          <p:nvPr/>
        </p:nvSpPr>
        <p:spPr>
          <a:xfrm>
            <a:off x="8466779" y="4903002"/>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9" name="תרשים זרימה: תהליך חלופי 18">
                <a:extLst>
                  <a:ext uri="{FF2B5EF4-FFF2-40B4-BE49-F238E27FC236}">
                    <a16:creationId xmlns:a16="http://schemas.microsoft.com/office/drawing/2014/main" id="{8B6BD726-3934-4642-C30B-98E392C2A5D6}"/>
                  </a:ext>
                </a:extLst>
              </p:cNvPr>
              <p:cNvSpPr/>
              <p:nvPr/>
            </p:nvSpPr>
            <p:spPr>
              <a:xfrm>
                <a:off x="3859554" y="5729175"/>
                <a:ext cx="9604800" cy="695921"/>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Step 3: Alice send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to Bob and Bob sends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to Alice. </a:t>
                </a:r>
              </a:p>
            </p:txBody>
          </p:sp>
        </mc:Choice>
        <mc:Fallback xmlns="">
          <p:sp>
            <p:nvSpPr>
              <p:cNvPr id="19" name="תרשים זרימה: תהליך חלופי 18">
                <a:extLst>
                  <a:ext uri="{FF2B5EF4-FFF2-40B4-BE49-F238E27FC236}">
                    <a16:creationId xmlns:a16="http://schemas.microsoft.com/office/drawing/2014/main" id="{8B6BD726-3934-4642-C30B-98E392C2A5D6}"/>
                  </a:ext>
                </a:extLst>
              </p:cNvPr>
              <p:cNvSpPr>
                <a:spLocks noRot="1" noChangeAspect="1" noMove="1" noResize="1" noEditPoints="1" noAdjustHandles="1" noChangeArrowheads="1" noChangeShapeType="1" noTextEdit="1"/>
              </p:cNvSpPr>
              <p:nvPr/>
            </p:nvSpPr>
            <p:spPr>
              <a:xfrm>
                <a:off x="3859554" y="5729175"/>
                <a:ext cx="9604800" cy="695921"/>
              </a:xfrm>
              <a:prstGeom prst="flowChartAlternateProcess">
                <a:avLst/>
              </a:prstGeom>
              <a:blipFill>
                <a:blip r:embed="rId7"/>
                <a:stretch>
                  <a:fillRect b="-847"/>
                </a:stretch>
              </a:blipFill>
            </p:spPr>
            <p:txBody>
              <a:bodyPr/>
              <a:lstStyle/>
              <a:p>
                <a:r>
                  <a:rPr lang="he-IL">
                    <a:noFill/>
                  </a:rPr>
                  <a:t> </a:t>
                </a:r>
              </a:p>
            </p:txBody>
          </p:sp>
        </mc:Fallback>
      </mc:AlternateContent>
      <p:sp>
        <p:nvSpPr>
          <p:cNvPr id="14" name="חץ: למטה 13">
            <a:extLst>
              <a:ext uri="{FF2B5EF4-FFF2-40B4-BE49-F238E27FC236}">
                <a16:creationId xmlns:a16="http://schemas.microsoft.com/office/drawing/2014/main" id="{62454177-C167-4ACD-A4C9-9C0E6989332B}"/>
              </a:ext>
            </a:extLst>
          </p:cNvPr>
          <p:cNvSpPr/>
          <p:nvPr/>
        </p:nvSpPr>
        <p:spPr>
          <a:xfrm>
            <a:off x="8466779" y="6515201"/>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5" name="תרשים זרימה: תהליך חלופי 14">
                <a:extLst>
                  <a:ext uri="{FF2B5EF4-FFF2-40B4-BE49-F238E27FC236}">
                    <a16:creationId xmlns:a16="http://schemas.microsoft.com/office/drawing/2014/main" id="{A295175E-85F3-4FBC-B74C-725ED97DD637}"/>
                  </a:ext>
                </a:extLst>
              </p:cNvPr>
              <p:cNvSpPr/>
              <p:nvPr/>
            </p:nvSpPr>
            <p:spPr>
              <a:xfrm>
                <a:off x="3874794" y="7316327"/>
                <a:ext cx="9604800" cy="1642727"/>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Step 4: Alice generates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𝑎𝑏</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𝑚𝑜𝑑</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𝑝</m:t>
                    </m:r>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and Bob generates                    </a:t>
                </a:r>
                <a14:m>
                  <m:oMath xmlns:m="http://schemas.openxmlformats.org/officeDocument/2006/math">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𝐾</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𝑏𝑎</m:t>
                        </m:r>
                      </m:sub>
                    </m:s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𝑚𝑜𝑑</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𝑝</m:t>
                    </m:r>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𝑎𝑏</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𝑏𝑎</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𝑏𝑒𝑐𝑎𝑢𝑠𝑒</m:t>
                      </m:r>
                    </m:oMath>
                  </m:oMathPara>
                </a14:m>
                <a:endParaRPr kumimoji="0" lang="en-US" sz="24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mod p =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𝑚𝑜𝑑</m:t>
                    </m:r>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𝑝</m:t>
                    </m:r>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𝑚𝑜𝑑</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𝑝</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5" name="תרשים זרימה: תהליך חלופי 14">
                <a:extLst>
                  <a:ext uri="{FF2B5EF4-FFF2-40B4-BE49-F238E27FC236}">
                    <a16:creationId xmlns:a16="http://schemas.microsoft.com/office/drawing/2014/main" id="{A295175E-85F3-4FBC-B74C-725ED97DD637}"/>
                  </a:ext>
                </a:extLst>
              </p:cNvPr>
              <p:cNvSpPr>
                <a:spLocks noRot="1" noChangeAspect="1" noMove="1" noResize="1" noEditPoints="1" noAdjustHandles="1" noChangeArrowheads="1" noChangeShapeType="1" noTextEdit="1"/>
              </p:cNvSpPr>
              <p:nvPr/>
            </p:nvSpPr>
            <p:spPr>
              <a:xfrm>
                <a:off x="3874794" y="7316327"/>
                <a:ext cx="9604800" cy="1642727"/>
              </a:xfrm>
              <a:prstGeom prst="flowChartAlternateProcess">
                <a:avLst/>
              </a:prstGeom>
              <a:blipFill>
                <a:blip r:embed="rId8"/>
                <a:stretch>
                  <a:fillRect r="-6840" b="-4745"/>
                </a:stretch>
              </a:blipFill>
            </p:spPr>
            <p:txBody>
              <a:bodyPr/>
              <a:lstStyle/>
              <a:p>
                <a:r>
                  <a:rPr lang="he-IL">
                    <a:noFill/>
                  </a:rPr>
                  <a:t> </a:t>
                </a:r>
              </a:p>
            </p:txBody>
          </p:sp>
        </mc:Fallback>
      </mc:AlternateContent>
      <p:sp>
        <p:nvSpPr>
          <p:cNvPr id="21" name="חץ: למטה 20">
            <a:extLst>
              <a:ext uri="{FF2B5EF4-FFF2-40B4-BE49-F238E27FC236}">
                <a16:creationId xmlns:a16="http://schemas.microsoft.com/office/drawing/2014/main" id="{7EE8561D-54A1-43D6-B208-53BB492266E2}"/>
              </a:ext>
            </a:extLst>
          </p:cNvPr>
          <p:cNvSpPr/>
          <p:nvPr/>
        </p:nvSpPr>
        <p:spPr>
          <a:xfrm>
            <a:off x="8466779" y="2676083"/>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633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How ECDH Works</a:t>
            </a:r>
          </a:p>
        </p:txBody>
      </p:sp>
      <p:sp>
        <p:nvSpPr>
          <p:cNvPr id="9" name="תיבת טקסט 8">
            <a:extLst>
              <a:ext uri="{FF2B5EF4-FFF2-40B4-BE49-F238E27FC236}">
                <a16:creationId xmlns:a16="http://schemas.microsoft.com/office/drawing/2014/main" id="{23E96B24-78A2-0486-454A-29707376EEF5}"/>
              </a:ext>
            </a:extLst>
          </p:cNvPr>
          <p:cNvSpPr txBox="1"/>
          <p:nvPr/>
        </p:nvSpPr>
        <p:spPr>
          <a:xfrm>
            <a:off x="3429000" y="2705100"/>
            <a:ext cx="11277600" cy="61863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Private and Public Keys: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Participants choose a private key randomly and generate a public key via scalar multiplication of the base point on the elliptic curve.</a:t>
            </a:r>
            <a:b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b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Key Exchange: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Public keys are exchanged without compromising security.</a:t>
            </a:r>
            <a:b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b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Shared Secret Calculation: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The shared secret is computed using the received public key and one's own private key, resulting in a point on the elliptic curve used as the shared secret. </a:t>
            </a:r>
          </a:p>
        </p:txBody>
      </p:sp>
    </p:spTree>
    <p:extLst>
      <p:ext uri="{BB962C8B-B14F-4D97-AF65-F5344CB8AC3E}">
        <p14:creationId xmlns:p14="http://schemas.microsoft.com/office/powerpoint/2010/main" val="3563685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AutoShape 2">
            <a:extLst>
              <a:ext uri="{FF2B5EF4-FFF2-40B4-BE49-F238E27FC236}">
                <a16:creationId xmlns:a16="http://schemas.microsoft.com/office/drawing/2014/main" id="{7DE17B6C-80DB-4948-EAE9-35DF2C950AC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a:extLst>
              <a:ext uri="{FF2B5EF4-FFF2-40B4-BE49-F238E27FC236}">
                <a16:creationId xmlns:a16="http://schemas.microsoft.com/office/drawing/2014/main" id="{8E28B5B9-C37E-0D3C-1150-4B5C9C67EC3F}"/>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5">
            <a:extLst>
              <a:ext uri="{FF2B5EF4-FFF2-40B4-BE49-F238E27FC236}">
                <a16:creationId xmlns:a16="http://schemas.microsoft.com/office/drawing/2014/main" id="{F9995508-D22B-32DA-D38C-B34CD16BC563}"/>
              </a:ext>
            </a:extLst>
          </p:cNvPr>
          <p:cNvSpPr txBox="1"/>
          <p:nvPr/>
        </p:nvSpPr>
        <p:spPr>
          <a:xfrm>
            <a:off x="1536174" y="846277"/>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endPar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endParaRPr>
          </a:p>
        </p:txBody>
      </p:sp>
      <p:pic>
        <p:nvPicPr>
          <p:cNvPr id="7" name="תמונה 6">
            <a:extLst>
              <a:ext uri="{FF2B5EF4-FFF2-40B4-BE49-F238E27FC236}">
                <a16:creationId xmlns:a16="http://schemas.microsoft.com/office/drawing/2014/main" id="{7FCE46D7-6B9D-4292-A858-70EA38E00DA2}"/>
              </a:ext>
            </a:extLst>
          </p:cNvPr>
          <p:cNvPicPr>
            <a:picLocks noChangeAspect="1"/>
          </p:cNvPicPr>
          <p:nvPr/>
        </p:nvPicPr>
        <p:blipFill>
          <a:blip r:embed="rId5"/>
          <a:stretch>
            <a:fillRect/>
          </a:stretch>
        </p:blipFill>
        <p:spPr>
          <a:xfrm>
            <a:off x="1219200" y="531122"/>
            <a:ext cx="15216935" cy="2139881"/>
          </a:xfrm>
          <a:prstGeom prst="rect">
            <a:avLst/>
          </a:prstGeom>
        </p:spPr>
      </p:pic>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62B8F631-7DE7-4209-BA14-15C1C8EE73B1}"/>
                  </a:ext>
                </a:extLst>
              </p:cNvPr>
              <p:cNvSpPr txBox="1"/>
              <p:nvPr/>
            </p:nvSpPr>
            <p:spPr>
              <a:xfrm>
                <a:off x="3048000" y="1961496"/>
                <a:ext cx="12192000" cy="563231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𝐷𝐻</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𝑋</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sSup>
                        <m:sSup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sSup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𝑔</m:t>
                          </m:r>
                        </m:e>
                        <m: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𝑥</m:t>
                          </m:r>
                        </m:sup>
                      </m:s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𝑚𝑜𝑑</m:t>
                      </m:r>
                      <m:d>
                        <m:d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d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𝑝</m:t>
                          </m:r>
                        </m:e>
                      </m:d>
                    </m:oMath>
                  </m:oMathPara>
                </a14:m>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Cambria Math" panose="020405030504060302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𝐸𝐶𝐷𝐻</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𝐴</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𝑎</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𝐵</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𝑚𝑜𝑑</m:t>
                      </m:r>
                      <m:d>
                        <m:d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d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𝑝</m:t>
                          </m:r>
                        </m:e>
                      </m:d>
                    </m:oMath>
                  </m:oMathPara>
                </a14:m>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Where A is (</a:t>
                </a:r>
                <a:r>
                  <a:rPr kumimoji="0" lang="en-US" altLang="en-US" sz="3600" b="0" i="0" u="none" strike="noStrike" kern="1200" cap="none" spc="0" normalizeH="0" baseline="0" noProof="0" dirty="0" err="1">
                    <a:ln>
                      <a:noFill/>
                    </a:ln>
                    <a:solidFill>
                      <a:prstClr val="black">
                        <a:hueOff val="0"/>
                        <a:satOff val="0"/>
                        <a:lumOff val="0"/>
                        <a:alphaOff val="0"/>
                      </a:prstClr>
                    </a:solidFill>
                    <a:effectLst/>
                    <a:uLnTx/>
                    <a:uFillTx/>
                    <a:latin typeface="Calibri"/>
                    <a:ea typeface="+mn-ea"/>
                    <a:cs typeface="+mn-cs"/>
                  </a:rPr>
                  <a:t>x,y</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public key, a is Alice’s private key and B is the base point.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If we compare them side by side, we can say that: </a:t>
                </a:r>
              </a:p>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𝑋</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𝐴</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𝑔</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𝐵</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𝑥</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𝑎</m:t>
                    </m:r>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This is an example of Bob sends to Alice his public key B and Alice generates with her private key a the common key. </a:t>
                </a:r>
              </a:p>
            </p:txBody>
          </p:sp>
        </mc:Choice>
        <mc:Fallback xmlns="">
          <p:sp>
            <p:nvSpPr>
              <p:cNvPr id="12" name="תיבת טקסט 11">
                <a:extLst>
                  <a:ext uri="{FF2B5EF4-FFF2-40B4-BE49-F238E27FC236}">
                    <a16:creationId xmlns:a16="http://schemas.microsoft.com/office/drawing/2014/main" id="{62B8F631-7DE7-4209-BA14-15C1C8EE73B1}"/>
                  </a:ext>
                </a:extLst>
              </p:cNvPr>
              <p:cNvSpPr txBox="1">
                <a:spLocks noRot="1" noChangeAspect="1" noMove="1" noResize="1" noEditPoints="1" noAdjustHandles="1" noChangeArrowheads="1" noChangeShapeType="1" noTextEdit="1"/>
              </p:cNvSpPr>
              <p:nvPr/>
            </p:nvSpPr>
            <p:spPr>
              <a:xfrm>
                <a:off x="3048000" y="1961496"/>
                <a:ext cx="12192000" cy="5632311"/>
              </a:xfrm>
              <a:prstGeom prst="rect">
                <a:avLst/>
              </a:prstGeom>
              <a:blipFill>
                <a:blip r:embed="rId6"/>
                <a:stretch>
                  <a:fillRect l="-1500" b="-3139"/>
                </a:stretch>
              </a:blipFill>
            </p:spPr>
            <p:txBody>
              <a:bodyPr/>
              <a:lstStyle/>
              <a:p>
                <a:r>
                  <a:rPr lang="he-IL">
                    <a:noFill/>
                  </a:rPr>
                  <a:t> </a:t>
                </a:r>
              </a:p>
            </p:txBody>
          </p:sp>
        </mc:Fallback>
      </mc:AlternateContent>
    </p:spTree>
    <p:extLst>
      <p:ext uri="{BB962C8B-B14F-4D97-AF65-F5344CB8AC3E}">
        <p14:creationId xmlns:p14="http://schemas.microsoft.com/office/powerpoint/2010/main" val="1001295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301447" cy="1032061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5400000">
            <a:off x="363599" y="5806717"/>
            <a:ext cx="4116684" cy="4843882"/>
          </a:xfrm>
          <a:custGeom>
            <a:avLst/>
            <a:gdLst/>
            <a:ahLst/>
            <a:cxnLst/>
            <a:rect l="l" t="t" r="r" b="b"/>
            <a:pathLst>
              <a:path w="4116684" h="4843882">
                <a:moveTo>
                  <a:pt x="0" y="0"/>
                </a:moveTo>
                <a:lnTo>
                  <a:pt x="4116684" y="0"/>
                </a:lnTo>
                <a:lnTo>
                  <a:pt x="4116684" y="4843882"/>
                </a:lnTo>
                <a:lnTo>
                  <a:pt x="0" y="4843882"/>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rot="-5400000">
            <a:off x="13807717" y="-363599"/>
            <a:ext cx="4116684" cy="4843882"/>
          </a:xfrm>
          <a:custGeom>
            <a:avLst/>
            <a:gdLst/>
            <a:ahLst/>
            <a:cxnLst/>
            <a:rect l="l" t="t" r="r" b="b"/>
            <a:pathLst>
              <a:path w="4116684" h="4843882">
                <a:moveTo>
                  <a:pt x="0" y="0"/>
                </a:moveTo>
                <a:lnTo>
                  <a:pt x="4116684" y="0"/>
                </a:lnTo>
                <a:lnTo>
                  <a:pt x="4116684" y="4843882"/>
                </a:lnTo>
                <a:lnTo>
                  <a:pt x="0" y="4843882"/>
                </a:lnTo>
                <a:lnTo>
                  <a:pt x="0" y="0"/>
                </a:lnTo>
                <a:close/>
              </a:path>
            </a:pathLst>
          </a:custGeom>
          <a:blipFill>
            <a:blip r:embed="rId4">
              <a:alphaModFix amt="30000"/>
            </a:blip>
            <a:stretch>
              <a:fillRect/>
            </a:stretch>
          </a:blipFill>
        </p:spPr>
        <p:txBody>
          <a:bodyPr/>
          <a:lstStyle/>
          <a:p>
            <a:endParaRPr lang="en-US"/>
          </a:p>
        </p:txBody>
      </p:sp>
      <p:sp>
        <p:nvSpPr>
          <p:cNvPr id="5" name="Freeform 5"/>
          <p:cNvSpPr/>
          <p:nvPr/>
        </p:nvSpPr>
        <p:spPr>
          <a:xfrm>
            <a:off x="11532995" y="3794311"/>
            <a:ext cx="6024150" cy="6014464"/>
          </a:xfrm>
          <a:custGeom>
            <a:avLst/>
            <a:gdLst/>
            <a:ahLst/>
            <a:cxnLst/>
            <a:rect l="l" t="t" r="r" b="b"/>
            <a:pathLst>
              <a:path w="6024150" h="6014464">
                <a:moveTo>
                  <a:pt x="0" y="0"/>
                </a:moveTo>
                <a:lnTo>
                  <a:pt x="6024149" y="0"/>
                </a:lnTo>
                <a:lnTo>
                  <a:pt x="6024149" y="6014465"/>
                </a:lnTo>
                <a:lnTo>
                  <a:pt x="0" y="6014465"/>
                </a:lnTo>
                <a:lnTo>
                  <a:pt x="0" y="0"/>
                </a:lnTo>
                <a:close/>
              </a:path>
            </a:pathLst>
          </a:custGeom>
          <a:blipFill>
            <a:blip r:embed="rId5"/>
            <a:stretch>
              <a:fillRect/>
            </a:stretch>
          </a:blipFill>
        </p:spPr>
        <p:txBody>
          <a:bodyPr/>
          <a:lstStyle/>
          <a:p>
            <a:endParaRPr lang="en-US"/>
          </a:p>
        </p:txBody>
      </p:sp>
      <p:sp>
        <p:nvSpPr>
          <p:cNvPr id="21" name="Freeform 36">
            <a:extLst>
              <a:ext uri="{FF2B5EF4-FFF2-40B4-BE49-F238E27FC236}">
                <a16:creationId xmlns:a16="http://schemas.microsoft.com/office/drawing/2014/main" id="{6610A692-DAE2-C330-46A6-8AD4CEF8A024}"/>
              </a:ext>
            </a:extLst>
          </p:cNvPr>
          <p:cNvSpPr/>
          <p:nvPr/>
        </p:nvSpPr>
        <p:spPr>
          <a:xfrm>
            <a:off x="3286488" y="3869758"/>
            <a:ext cx="2509330" cy="1332226"/>
          </a:xfrm>
          <a:custGeom>
            <a:avLst/>
            <a:gdLst/>
            <a:ahLst/>
            <a:cxnLst/>
            <a:rect l="l" t="t" r="r" b="b"/>
            <a:pathLst>
              <a:path w="2509330" h="1332226">
                <a:moveTo>
                  <a:pt x="0" y="0"/>
                </a:moveTo>
                <a:lnTo>
                  <a:pt x="2509330" y="0"/>
                </a:lnTo>
                <a:lnTo>
                  <a:pt x="2509330" y="1332226"/>
                </a:lnTo>
                <a:lnTo>
                  <a:pt x="0" y="1332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22" name="Freeform 40">
            <a:extLst>
              <a:ext uri="{FF2B5EF4-FFF2-40B4-BE49-F238E27FC236}">
                <a16:creationId xmlns:a16="http://schemas.microsoft.com/office/drawing/2014/main" id="{A270ACA5-FEA8-423F-D1CC-617016026B72}"/>
              </a:ext>
            </a:extLst>
          </p:cNvPr>
          <p:cNvSpPr/>
          <p:nvPr/>
        </p:nvSpPr>
        <p:spPr>
          <a:xfrm>
            <a:off x="3270655" y="8228658"/>
            <a:ext cx="2509330" cy="1332226"/>
          </a:xfrm>
          <a:custGeom>
            <a:avLst/>
            <a:gdLst/>
            <a:ahLst/>
            <a:cxnLst/>
            <a:rect l="l" t="t" r="r" b="b"/>
            <a:pathLst>
              <a:path w="2509330" h="1332226">
                <a:moveTo>
                  <a:pt x="0" y="0"/>
                </a:moveTo>
                <a:lnTo>
                  <a:pt x="2509331" y="0"/>
                </a:lnTo>
                <a:lnTo>
                  <a:pt x="2509331" y="1332227"/>
                </a:lnTo>
                <a:lnTo>
                  <a:pt x="0" y="13322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dirty="0"/>
          </a:p>
        </p:txBody>
      </p:sp>
      <p:sp>
        <p:nvSpPr>
          <p:cNvPr id="27" name="Freeform 36">
            <a:extLst>
              <a:ext uri="{FF2B5EF4-FFF2-40B4-BE49-F238E27FC236}">
                <a16:creationId xmlns:a16="http://schemas.microsoft.com/office/drawing/2014/main" id="{2B5E3CF8-AB60-2BA9-200B-4B31C93D3A70}"/>
              </a:ext>
            </a:extLst>
          </p:cNvPr>
          <p:cNvSpPr/>
          <p:nvPr/>
        </p:nvSpPr>
        <p:spPr>
          <a:xfrm>
            <a:off x="8978123" y="4184139"/>
            <a:ext cx="2509330" cy="1332226"/>
          </a:xfrm>
          <a:custGeom>
            <a:avLst/>
            <a:gdLst/>
            <a:ahLst/>
            <a:cxnLst/>
            <a:rect l="l" t="t" r="r" b="b"/>
            <a:pathLst>
              <a:path w="2509330" h="1332226">
                <a:moveTo>
                  <a:pt x="0" y="0"/>
                </a:moveTo>
                <a:lnTo>
                  <a:pt x="2509330" y="0"/>
                </a:lnTo>
                <a:lnTo>
                  <a:pt x="2509330" y="1332226"/>
                </a:lnTo>
                <a:lnTo>
                  <a:pt x="0" y="1332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pic>
        <p:nvPicPr>
          <p:cNvPr id="4106" name="Picture 10" descr="Charlie Chaplin PNG Image - PurePNG | Free transparent CC0 PNG Image Library">
            <a:extLst>
              <a:ext uri="{FF2B5EF4-FFF2-40B4-BE49-F238E27FC236}">
                <a16:creationId xmlns:a16="http://schemas.microsoft.com/office/drawing/2014/main" id="{3A89A5D5-9CEA-198B-EB67-D6836866C22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98237" y="5729505"/>
            <a:ext cx="2062063" cy="3805801"/>
          </a:xfrm>
          <a:prstGeom prst="rect">
            <a:avLst/>
          </a:prstGeom>
          <a:noFill/>
          <a:extLst>
            <a:ext uri="{909E8E84-426E-40DD-AFC4-6F175D3DCCD1}">
              <a14:hiddenFill xmlns:a14="http://schemas.microsoft.com/office/drawing/2010/main">
                <a:solidFill>
                  <a:srgbClr val="FFFFFF"/>
                </a:solidFill>
              </a14:hiddenFill>
            </a:ext>
          </a:extLst>
        </p:spPr>
      </p:pic>
      <p:sp>
        <p:nvSpPr>
          <p:cNvPr id="30" name="Freeform 36">
            <a:extLst>
              <a:ext uri="{FF2B5EF4-FFF2-40B4-BE49-F238E27FC236}">
                <a16:creationId xmlns:a16="http://schemas.microsoft.com/office/drawing/2014/main" id="{2D1B2975-672B-12D6-C078-A3C3DFFA3CCB}"/>
              </a:ext>
            </a:extLst>
          </p:cNvPr>
          <p:cNvSpPr/>
          <p:nvPr/>
        </p:nvSpPr>
        <p:spPr>
          <a:xfrm>
            <a:off x="9759868" y="8408208"/>
            <a:ext cx="2509330" cy="1332226"/>
          </a:xfrm>
          <a:custGeom>
            <a:avLst/>
            <a:gdLst/>
            <a:ahLst/>
            <a:cxnLst/>
            <a:rect l="l" t="t" r="r" b="b"/>
            <a:pathLst>
              <a:path w="2509330" h="1332226">
                <a:moveTo>
                  <a:pt x="0" y="0"/>
                </a:moveTo>
                <a:lnTo>
                  <a:pt x="2509330" y="0"/>
                </a:lnTo>
                <a:lnTo>
                  <a:pt x="2509330" y="1332226"/>
                </a:lnTo>
                <a:lnTo>
                  <a:pt x="0" y="1332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dirty="0"/>
          </a:p>
        </p:txBody>
      </p:sp>
      <p:sp>
        <p:nvSpPr>
          <p:cNvPr id="31" name="תיבת טקסט 30">
            <a:extLst>
              <a:ext uri="{FF2B5EF4-FFF2-40B4-BE49-F238E27FC236}">
                <a16:creationId xmlns:a16="http://schemas.microsoft.com/office/drawing/2014/main" id="{5C93486B-6010-2235-BEE0-F494074A7299}"/>
              </a:ext>
            </a:extLst>
          </p:cNvPr>
          <p:cNvSpPr txBox="1"/>
          <p:nvPr/>
        </p:nvSpPr>
        <p:spPr>
          <a:xfrm>
            <a:off x="4109778" y="4063927"/>
            <a:ext cx="1612377" cy="1077218"/>
          </a:xfrm>
          <a:prstGeom prst="rect">
            <a:avLst/>
          </a:prstGeom>
          <a:noFill/>
        </p:spPr>
        <p:txBody>
          <a:bodyPr wrap="square" rtlCol="0">
            <a:spAutoFit/>
          </a:bodyPr>
          <a:lstStyle/>
          <a:p>
            <a:pPr algn="ctr"/>
            <a:r>
              <a:rPr lang="en-US" sz="3200" b="1" dirty="0">
                <a:solidFill>
                  <a:schemeClr val="bg1"/>
                </a:solidFill>
              </a:rPr>
              <a:t>Almog Kadosh</a:t>
            </a:r>
          </a:p>
        </p:txBody>
      </p:sp>
      <p:sp>
        <p:nvSpPr>
          <p:cNvPr id="32" name="תיבת טקסט 31">
            <a:extLst>
              <a:ext uri="{FF2B5EF4-FFF2-40B4-BE49-F238E27FC236}">
                <a16:creationId xmlns:a16="http://schemas.microsoft.com/office/drawing/2014/main" id="{1C83C8E3-A76F-DFBA-9737-B3E01D220DFF}"/>
              </a:ext>
            </a:extLst>
          </p:cNvPr>
          <p:cNvSpPr txBox="1"/>
          <p:nvPr/>
        </p:nvSpPr>
        <p:spPr>
          <a:xfrm>
            <a:off x="9689882" y="4353219"/>
            <a:ext cx="1612377" cy="1077218"/>
          </a:xfrm>
          <a:prstGeom prst="rect">
            <a:avLst/>
          </a:prstGeom>
          <a:noFill/>
        </p:spPr>
        <p:txBody>
          <a:bodyPr wrap="square" rtlCol="0">
            <a:spAutoFit/>
          </a:bodyPr>
          <a:lstStyle/>
          <a:p>
            <a:pPr algn="ctr"/>
            <a:r>
              <a:rPr lang="en-US" sz="3200" b="1" dirty="0" err="1">
                <a:solidFill>
                  <a:schemeClr val="bg1"/>
                </a:solidFill>
              </a:rPr>
              <a:t>Eyal</a:t>
            </a:r>
            <a:r>
              <a:rPr lang="en-US" sz="3200" b="1" dirty="0">
                <a:solidFill>
                  <a:schemeClr val="bg1"/>
                </a:solidFill>
              </a:rPr>
              <a:t> Cohen</a:t>
            </a:r>
          </a:p>
        </p:txBody>
      </p:sp>
      <p:sp>
        <p:nvSpPr>
          <p:cNvPr id="33" name="תיבת טקסט 32">
            <a:extLst>
              <a:ext uri="{FF2B5EF4-FFF2-40B4-BE49-F238E27FC236}">
                <a16:creationId xmlns:a16="http://schemas.microsoft.com/office/drawing/2014/main" id="{8E8BC4A5-E14E-0E3B-8B1F-3C78FF1B91BE}"/>
              </a:ext>
            </a:extLst>
          </p:cNvPr>
          <p:cNvSpPr txBox="1"/>
          <p:nvPr/>
        </p:nvSpPr>
        <p:spPr>
          <a:xfrm>
            <a:off x="3960124" y="8328286"/>
            <a:ext cx="1612377" cy="1077218"/>
          </a:xfrm>
          <a:prstGeom prst="rect">
            <a:avLst/>
          </a:prstGeom>
          <a:noFill/>
        </p:spPr>
        <p:txBody>
          <a:bodyPr wrap="square" rtlCol="0">
            <a:spAutoFit/>
          </a:bodyPr>
          <a:lstStyle/>
          <a:p>
            <a:pPr algn="ctr"/>
            <a:r>
              <a:rPr lang="en-US" sz="3200" b="1" dirty="0">
                <a:solidFill>
                  <a:schemeClr val="bg1"/>
                </a:solidFill>
              </a:rPr>
              <a:t>Guy Pariente</a:t>
            </a:r>
          </a:p>
        </p:txBody>
      </p:sp>
      <p:sp>
        <p:nvSpPr>
          <p:cNvPr id="34" name="תיבת טקסט 33">
            <a:extLst>
              <a:ext uri="{FF2B5EF4-FFF2-40B4-BE49-F238E27FC236}">
                <a16:creationId xmlns:a16="http://schemas.microsoft.com/office/drawing/2014/main" id="{0B52F600-60BB-3D09-60CD-1B0636F2F2EC}"/>
              </a:ext>
            </a:extLst>
          </p:cNvPr>
          <p:cNvSpPr txBox="1"/>
          <p:nvPr/>
        </p:nvSpPr>
        <p:spPr>
          <a:xfrm>
            <a:off x="10355343" y="8528930"/>
            <a:ext cx="1612377" cy="1077218"/>
          </a:xfrm>
          <a:prstGeom prst="rect">
            <a:avLst/>
          </a:prstGeom>
          <a:noFill/>
        </p:spPr>
        <p:txBody>
          <a:bodyPr wrap="square" rtlCol="0">
            <a:spAutoFit/>
          </a:bodyPr>
          <a:lstStyle/>
          <a:p>
            <a:pPr algn="ctr"/>
            <a:r>
              <a:rPr lang="en-US" sz="3200" b="1" dirty="0">
                <a:solidFill>
                  <a:schemeClr val="bg1"/>
                </a:solidFill>
              </a:rPr>
              <a:t>Almog Elbaz</a:t>
            </a:r>
          </a:p>
        </p:txBody>
      </p:sp>
      <p:pic>
        <p:nvPicPr>
          <p:cNvPr id="36" name="תמונה 35" descr="תמונה שמכילה לבוש, פני אדם, תמונה, ציור&#10;&#10;התיאור נוצר באופן אוטומטי">
            <a:extLst>
              <a:ext uri="{FF2B5EF4-FFF2-40B4-BE49-F238E27FC236}">
                <a16:creationId xmlns:a16="http://schemas.microsoft.com/office/drawing/2014/main" id="{9CC1E025-BF0C-29D6-F575-947F97BAF4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580" y="1432274"/>
            <a:ext cx="3708871" cy="3708871"/>
          </a:xfrm>
          <a:prstGeom prst="rect">
            <a:avLst/>
          </a:prstGeom>
        </p:spPr>
      </p:pic>
      <p:pic>
        <p:nvPicPr>
          <p:cNvPr id="24" name="תמונה 23" descr="תמונה שמכילה אומנות קליפיפם, סרט מצויר, סרטים מצוירים, גרפיקה&#10;&#10;התיאור נוצר באופן אוטומטי">
            <a:extLst>
              <a:ext uri="{FF2B5EF4-FFF2-40B4-BE49-F238E27FC236}">
                <a16:creationId xmlns:a16="http://schemas.microsoft.com/office/drawing/2014/main" id="{4788ED63-505B-ADF0-00E9-61B599F07C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7200" y="1635637"/>
            <a:ext cx="3708871" cy="3708871"/>
          </a:xfrm>
          <a:prstGeom prst="rect">
            <a:avLst/>
          </a:prstGeom>
        </p:spPr>
      </p:pic>
      <p:pic>
        <p:nvPicPr>
          <p:cNvPr id="29" name="תמונה 28" descr="תמונה שמכילה סרט מצויר, אומנות קליפיפם, סרטים מצוירים, איור&#10;&#10;התיאור נוצר באופן אוטומטי">
            <a:extLst>
              <a:ext uri="{FF2B5EF4-FFF2-40B4-BE49-F238E27FC236}">
                <a16:creationId xmlns:a16="http://schemas.microsoft.com/office/drawing/2014/main" id="{206366F9-1BBB-69C1-A205-191C2EA08F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01162" y="5798614"/>
            <a:ext cx="3708871" cy="4002377"/>
          </a:xfrm>
          <a:prstGeom prst="rect">
            <a:avLst/>
          </a:prstGeom>
        </p:spPr>
      </p:pic>
    </p:spTree>
    <p:extLst>
      <p:ext uri="{BB962C8B-B14F-4D97-AF65-F5344CB8AC3E}">
        <p14:creationId xmlns:p14="http://schemas.microsoft.com/office/powerpoint/2010/main" val="4056083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DH  vs. ECDH</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1961496"/>
            <a:ext cx="12192000" cy="784830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Security: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ECDH provides similar levels of security as DH but with significantly shorter keys. ECDH o</a:t>
            </a: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ffers equivalent or better security with smaller keys. The use of elliptic curves introduces additional security benefits, such as resistance to certain types of attacks.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Efficiency: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Smaller key sizes in ECDH lead to faster computations and less bandwidth usage, making it more efficient than traditional DH. This is due to the fact that DH involves modular </a:t>
            </a: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exponentiation, which is computationally intensive and slower compared to the operations used in ECDH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a:t>
            </a:r>
            <a:b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b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Flexibility: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ECDH supports various elliptic curves, allowing security and performance tuning according to specific needs. </a:t>
            </a:r>
          </a:p>
        </p:txBody>
      </p:sp>
    </p:spTree>
    <p:extLst>
      <p:ext uri="{BB962C8B-B14F-4D97-AF65-F5344CB8AC3E}">
        <p14:creationId xmlns:p14="http://schemas.microsoft.com/office/powerpoint/2010/main" val="1407673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536174" y="1074647"/>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What is Salsa20 ?</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7998" y="2476500"/>
            <a:ext cx="12573001" cy="8402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Salsa20 is a symmetric key stream cipher.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It uses a 256-bit key and a 64-bit nonce, along with a 64-bit stream position, to create a keystream of any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This keystream is XORed with the plaintext to produce ciphertext.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Some key features: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br>
            <a:r>
              <a:rPr kumimoji="0" 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High Speed: </a:t>
            </a: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Capable of encrypting data quickly, making it suitable for high-performance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Efficiency: </a:t>
            </a: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Uses simple arithmetic operations that are computationally inexpensive.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Security: </a:t>
            </a: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Proven to be resistant to various cryptanalytic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p:txBody>
      </p:sp>
    </p:spTree>
    <p:extLst>
      <p:ext uri="{BB962C8B-B14F-4D97-AF65-F5344CB8AC3E}">
        <p14:creationId xmlns:p14="http://schemas.microsoft.com/office/powerpoint/2010/main" val="1800174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651751"/>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 Algorithm</a:t>
            </a:r>
          </a:p>
        </p:txBody>
      </p:sp>
      <p:sp>
        <p:nvSpPr>
          <p:cNvPr id="6" name="TextBox 49">
            <a:extLst>
              <a:ext uri="{FF2B5EF4-FFF2-40B4-BE49-F238E27FC236}">
                <a16:creationId xmlns:a16="http://schemas.microsoft.com/office/drawing/2014/main" id="{EDFF5DBB-967D-EA0C-4B12-78CDA8DC2CD3}"/>
              </a:ext>
            </a:extLst>
          </p:cNvPr>
          <p:cNvSpPr txBox="1"/>
          <p:nvPr/>
        </p:nvSpPr>
        <p:spPr>
          <a:xfrm>
            <a:off x="2209293" y="1695593"/>
            <a:ext cx="4191508" cy="954107"/>
          </a:xfrm>
          <a:prstGeom prst="rect">
            <a:avLst/>
          </a:prstGeom>
          <a:noFill/>
        </p:spPr>
        <p:txBody>
          <a:bodyPr wrap="square">
            <a:spAutoFit/>
          </a:bodyPr>
          <a:lstStyle/>
          <a:p>
            <a:r>
              <a:rPr lang="en-US" sz="2800" b="1" dirty="0">
                <a:latin typeface="Segoe UI" panose="020B0502040204020203" pitchFamily="34" charset="0"/>
              </a:rPr>
              <a:t>The initial </a:t>
            </a:r>
          </a:p>
          <a:p>
            <a:r>
              <a:rPr lang="en-US" sz="2800" b="1" dirty="0">
                <a:latin typeface="Segoe UI" panose="020B0502040204020203" pitchFamily="34" charset="0"/>
              </a:rPr>
              <a:t>state matrix includes:</a:t>
            </a:r>
            <a:endParaRPr lang="en-IL" sz="2800" b="1" dirty="0">
              <a:latin typeface="Segoe UI" panose="020B0502040204020203" pitchFamily="34" charset="0"/>
            </a:endParaRPr>
          </a:p>
        </p:txBody>
      </p:sp>
      <p:pic>
        <p:nvPicPr>
          <p:cNvPr id="8" name="Picture 40" descr="A screenshot of a computer&#10;&#10;Description automatically generated">
            <a:extLst>
              <a:ext uri="{FF2B5EF4-FFF2-40B4-BE49-F238E27FC236}">
                <a16:creationId xmlns:a16="http://schemas.microsoft.com/office/drawing/2014/main" id="{4382F64E-61C4-B4ED-4EB4-436FEB471BD6}"/>
              </a:ext>
            </a:extLst>
          </p:cNvPr>
          <p:cNvPicPr>
            <a:picLocks noChangeAspect="1"/>
          </p:cNvPicPr>
          <p:nvPr/>
        </p:nvPicPr>
        <p:blipFill rotWithShape="1">
          <a:blip r:embed="rId5"/>
          <a:srcRect l="-1" t="73357" r="-3159"/>
          <a:stretch/>
        </p:blipFill>
        <p:spPr>
          <a:xfrm>
            <a:off x="1566200" y="7605366"/>
            <a:ext cx="13679322" cy="2138530"/>
          </a:xfrm>
          <a:prstGeom prst="rect">
            <a:avLst/>
          </a:prstGeom>
        </p:spPr>
      </p:pic>
      <p:sp>
        <p:nvSpPr>
          <p:cNvPr id="9" name="TextBox 43">
            <a:extLst>
              <a:ext uri="{FF2B5EF4-FFF2-40B4-BE49-F238E27FC236}">
                <a16:creationId xmlns:a16="http://schemas.microsoft.com/office/drawing/2014/main" id="{1F29409B-1160-179E-EE89-38A692345CFF}"/>
              </a:ext>
            </a:extLst>
          </p:cNvPr>
          <p:cNvSpPr txBox="1"/>
          <p:nvPr/>
        </p:nvSpPr>
        <p:spPr>
          <a:xfrm>
            <a:off x="2209293" y="2789545"/>
            <a:ext cx="2685488" cy="830997"/>
          </a:xfrm>
          <a:prstGeom prst="rect">
            <a:avLst/>
          </a:prstGeom>
          <a:noFill/>
          <a:ln w="38100">
            <a:solidFill>
              <a:schemeClr val="tx1"/>
            </a:solidFill>
          </a:ln>
        </p:spPr>
        <p:txBody>
          <a:bodyPr wrap="square" rtlCol="0">
            <a:spAutoFit/>
          </a:bodyPr>
          <a:lstStyle/>
          <a:p>
            <a:pPr algn="ctr"/>
            <a:r>
              <a:rPr lang="en-US" sz="2400" dirty="0">
                <a:solidFill>
                  <a:srgbClr val="0D0D0D"/>
                </a:solidFill>
                <a:latin typeface="Arial" panose="020B0604020202020204" pitchFamily="34" charset="0"/>
                <a:cs typeface="Arial" panose="020B0604020202020204" pitchFamily="34" charset="0"/>
              </a:rPr>
              <a:t>Salsa key K </a:t>
            </a:r>
            <a:br>
              <a:rPr lang="en-US" sz="2400" dirty="0">
                <a:solidFill>
                  <a:srgbClr val="0D0D0D"/>
                </a:solidFill>
                <a:latin typeface="Arial" panose="020B0604020202020204" pitchFamily="34" charset="0"/>
                <a:cs typeface="Arial" panose="020B0604020202020204" pitchFamily="34" charset="0"/>
              </a:rPr>
            </a:br>
            <a:r>
              <a:rPr lang="en-US" sz="2400" dirty="0"/>
              <a:t>256 bit</a:t>
            </a:r>
            <a:endParaRPr lang="en-IL" sz="2400" dirty="0"/>
          </a:p>
        </p:txBody>
      </p:sp>
      <p:sp>
        <p:nvSpPr>
          <p:cNvPr id="10" name="TextBox 44">
            <a:extLst>
              <a:ext uri="{FF2B5EF4-FFF2-40B4-BE49-F238E27FC236}">
                <a16:creationId xmlns:a16="http://schemas.microsoft.com/office/drawing/2014/main" id="{63D7B8A1-B4E9-482E-19E3-E4175C5E66E4}"/>
              </a:ext>
            </a:extLst>
          </p:cNvPr>
          <p:cNvSpPr txBox="1"/>
          <p:nvPr/>
        </p:nvSpPr>
        <p:spPr>
          <a:xfrm>
            <a:off x="2231818" y="4541882"/>
            <a:ext cx="2622458" cy="830997"/>
          </a:xfrm>
          <a:prstGeom prst="rect">
            <a:avLst/>
          </a:prstGeom>
          <a:noFill/>
          <a:ln w="38100">
            <a:solidFill>
              <a:schemeClr val="tx1"/>
            </a:solidFill>
          </a:ln>
        </p:spPr>
        <p:txBody>
          <a:bodyPr wrap="square" rtlCol="0">
            <a:spAutoFit/>
          </a:bodyPr>
          <a:lstStyle/>
          <a:p>
            <a:pPr algn="ctr"/>
            <a:r>
              <a:rPr lang="en-US" sz="2400" dirty="0">
                <a:solidFill>
                  <a:srgbClr val="0D0D0D"/>
                </a:solidFill>
                <a:latin typeface="Arial" panose="020B0604020202020204" pitchFamily="34" charset="0"/>
                <a:cs typeface="Arial" panose="020B0604020202020204" pitchFamily="34" charset="0"/>
              </a:rPr>
              <a:t>Nonce n </a:t>
            </a:r>
          </a:p>
          <a:p>
            <a:pPr algn="ctr"/>
            <a:r>
              <a:rPr lang="en-US" sz="2400" dirty="0">
                <a:solidFill>
                  <a:srgbClr val="0D0D0D"/>
                </a:solidFill>
                <a:latin typeface="Arial" panose="020B0604020202020204" pitchFamily="34" charset="0"/>
                <a:cs typeface="Arial" panose="020B0604020202020204" pitchFamily="34" charset="0"/>
              </a:rPr>
              <a:t>64 bit</a:t>
            </a:r>
          </a:p>
        </p:txBody>
      </p:sp>
      <p:sp>
        <p:nvSpPr>
          <p:cNvPr id="11" name="TextBox 45">
            <a:extLst>
              <a:ext uri="{FF2B5EF4-FFF2-40B4-BE49-F238E27FC236}">
                <a16:creationId xmlns:a16="http://schemas.microsoft.com/office/drawing/2014/main" id="{DE6E25CE-BB70-FBFB-5565-5A81269531B1}"/>
              </a:ext>
            </a:extLst>
          </p:cNvPr>
          <p:cNvSpPr txBox="1"/>
          <p:nvPr/>
        </p:nvSpPr>
        <p:spPr>
          <a:xfrm>
            <a:off x="2209294" y="5985649"/>
            <a:ext cx="2622458" cy="1200329"/>
          </a:xfrm>
          <a:prstGeom prst="rect">
            <a:avLst/>
          </a:prstGeom>
          <a:noFill/>
          <a:ln w="38100">
            <a:solidFill>
              <a:schemeClr val="tx1"/>
            </a:solidFill>
          </a:ln>
        </p:spPr>
        <p:txBody>
          <a:bodyPr wrap="square" rtlCol="0">
            <a:spAutoFit/>
          </a:bodyPr>
          <a:lstStyle/>
          <a:p>
            <a:pPr algn="ctr"/>
            <a:r>
              <a:rPr lang="en-US" sz="2400" dirty="0">
                <a:solidFill>
                  <a:srgbClr val="0D0D0D"/>
                </a:solidFill>
                <a:latin typeface="Arial" panose="020B0604020202020204" pitchFamily="34" charset="0"/>
                <a:cs typeface="Arial" panose="020B0604020202020204" pitchFamily="34" charset="0"/>
              </a:rPr>
              <a:t>Stream position </a:t>
            </a:r>
          </a:p>
          <a:p>
            <a:pPr algn="ctr"/>
            <a:r>
              <a:rPr lang="en-US" sz="2400" dirty="0">
                <a:solidFill>
                  <a:srgbClr val="0D0D0D"/>
                </a:solidFill>
                <a:latin typeface="Arial" panose="020B0604020202020204" pitchFamily="34" charset="0"/>
                <a:cs typeface="Arial" panose="020B0604020202020204" pitchFamily="34" charset="0"/>
              </a:rPr>
              <a:t>(block index) </a:t>
            </a:r>
          </a:p>
          <a:p>
            <a:pPr algn="ctr"/>
            <a:r>
              <a:rPr lang="en-US" sz="2400" dirty="0">
                <a:solidFill>
                  <a:srgbClr val="0D0D0D"/>
                </a:solidFill>
                <a:latin typeface="Arial" panose="020B0604020202020204" pitchFamily="34" charset="0"/>
                <a:cs typeface="Arial" panose="020B0604020202020204" pitchFamily="34" charset="0"/>
              </a:rPr>
              <a:t>64 bit</a:t>
            </a:r>
          </a:p>
        </p:txBody>
      </p:sp>
      <p:cxnSp>
        <p:nvCxnSpPr>
          <p:cNvPr id="12" name="Straight Arrow Connector 46">
            <a:extLst>
              <a:ext uri="{FF2B5EF4-FFF2-40B4-BE49-F238E27FC236}">
                <a16:creationId xmlns:a16="http://schemas.microsoft.com/office/drawing/2014/main" id="{AD41B4CD-2E14-8014-B8E2-6309D938D059}"/>
              </a:ext>
            </a:extLst>
          </p:cNvPr>
          <p:cNvCxnSpPr>
            <a:cxnSpLocks/>
          </p:cNvCxnSpPr>
          <p:nvPr/>
        </p:nvCxnSpPr>
        <p:spPr>
          <a:xfrm>
            <a:off x="4917303" y="3274293"/>
            <a:ext cx="18062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47">
            <a:extLst>
              <a:ext uri="{FF2B5EF4-FFF2-40B4-BE49-F238E27FC236}">
                <a16:creationId xmlns:a16="http://schemas.microsoft.com/office/drawing/2014/main" id="{32E212ED-AD1C-A99B-0290-FA4B58E0C706}"/>
              </a:ext>
            </a:extLst>
          </p:cNvPr>
          <p:cNvCxnSpPr/>
          <p:nvPr/>
        </p:nvCxnSpPr>
        <p:spPr>
          <a:xfrm>
            <a:off x="4854275" y="5026629"/>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48">
            <a:extLst>
              <a:ext uri="{FF2B5EF4-FFF2-40B4-BE49-F238E27FC236}">
                <a16:creationId xmlns:a16="http://schemas.microsoft.com/office/drawing/2014/main" id="{16D85935-8412-7435-2285-0E47294E4C77}"/>
              </a:ext>
            </a:extLst>
          </p:cNvPr>
          <p:cNvCxnSpPr/>
          <p:nvPr/>
        </p:nvCxnSpPr>
        <p:spPr>
          <a:xfrm>
            <a:off x="4854275" y="6997279"/>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50">
            <a:extLst>
              <a:ext uri="{FF2B5EF4-FFF2-40B4-BE49-F238E27FC236}">
                <a16:creationId xmlns:a16="http://schemas.microsoft.com/office/drawing/2014/main" id="{067D3AA6-6845-995E-1F5A-67831C2E97AB}"/>
              </a:ext>
            </a:extLst>
          </p:cNvPr>
          <p:cNvSpPr txBox="1"/>
          <p:nvPr/>
        </p:nvSpPr>
        <p:spPr>
          <a:xfrm>
            <a:off x="6705600" y="2683640"/>
            <a:ext cx="6713062" cy="4524315"/>
          </a:xfrm>
          <a:prstGeom prst="rect">
            <a:avLst/>
          </a:prstGeom>
          <a:noFill/>
          <a:ln w="38100">
            <a:solidFill>
              <a:schemeClr val="tx1"/>
            </a:solidFill>
          </a:ln>
        </p:spPr>
        <p:txBody>
          <a:bodyPr wrap="square" rtlCol="0">
            <a:spAutoFit/>
          </a:bodyPr>
          <a:lstStyle/>
          <a:p>
            <a:pPr algn="ctr" defTabSz="685800"/>
            <a:r>
              <a:rPr lang="en-IL" sz="2400" dirty="0"/>
              <a:t>Salsa20 Expansion function</a:t>
            </a:r>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p:txBody>
      </p:sp>
      <p:sp>
        <p:nvSpPr>
          <p:cNvPr id="16" name="TextBox 51">
            <a:extLst>
              <a:ext uri="{FF2B5EF4-FFF2-40B4-BE49-F238E27FC236}">
                <a16:creationId xmlns:a16="http://schemas.microsoft.com/office/drawing/2014/main" id="{14BAACE6-7739-7940-0B5C-EDF8EAC45B3C}"/>
              </a:ext>
            </a:extLst>
          </p:cNvPr>
          <p:cNvSpPr txBox="1"/>
          <p:nvPr/>
        </p:nvSpPr>
        <p:spPr>
          <a:xfrm>
            <a:off x="7464498" y="3638342"/>
            <a:ext cx="5195266" cy="2677656"/>
          </a:xfrm>
          <a:prstGeom prst="rect">
            <a:avLst/>
          </a:prstGeom>
          <a:noFill/>
          <a:ln w="38100">
            <a:solidFill>
              <a:schemeClr val="tx1"/>
            </a:solidFill>
          </a:ln>
        </p:spPr>
        <p:txBody>
          <a:bodyPr wrap="square" rtlCol="0">
            <a:spAutoFit/>
          </a:bodyPr>
          <a:lstStyle/>
          <a:p>
            <a:pPr algn="ctr" defTabSz="685800"/>
            <a:r>
              <a:rPr lang="en-IL" sz="2400" dirty="0"/>
              <a:t>The Salsa20 hash function</a:t>
            </a:r>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p:txBody>
      </p:sp>
      <p:sp>
        <p:nvSpPr>
          <p:cNvPr id="17" name="TextBox 52">
            <a:extLst>
              <a:ext uri="{FF2B5EF4-FFF2-40B4-BE49-F238E27FC236}">
                <a16:creationId xmlns:a16="http://schemas.microsoft.com/office/drawing/2014/main" id="{535BB626-6B0A-05D2-85CF-9446004F5AAA}"/>
              </a:ext>
            </a:extLst>
          </p:cNvPr>
          <p:cNvSpPr txBox="1"/>
          <p:nvPr/>
        </p:nvSpPr>
        <p:spPr>
          <a:xfrm>
            <a:off x="8293293" y="4688753"/>
            <a:ext cx="3667448" cy="1200329"/>
          </a:xfrm>
          <a:prstGeom prst="rect">
            <a:avLst/>
          </a:prstGeom>
          <a:noFill/>
          <a:ln w="38100">
            <a:solidFill>
              <a:schemeClr val="tx1"/>
            </a:solidFill>
          </a:ln>
        </p:spPr>
        <p:txBody>
          <a:bodyPr wrap="square" rtlCol="0">
            <a:spAutoFit/>
          </a:bodyPr>
          <a:lstStyle/>
          <a:p>
            <a:pPr algn="ctr" defTabSz="685800" rtl="1"/>
            <a:r>
              <a:rPr lang="en-IL" sz="2400" dirty="0"/>
              <a:t>10 Rounds of doubleround function</a:t>
            </a:r>
          </a:p>
          <a:p>
            <a:pPr algn="ctr" defTabSz="685800" rtl="1"/>
            <a:endParaRPr lang="en-IL" sz="2400" dirty="0"/>
          </a:p>
        </p:txBody>
      </p:sp>
    </p:spTree>
    <p:extLst>
      <p:ext uri="{BB962C8B-B14F-4D97-AF65-F5344CB8AC3E}">
        <p14:creationId xmlns:p14="http://schemas.microsoft.com/office/powerpoint/2010/main" val="1521215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15240" y="174746"/>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cs typeface="Suez One"/>
              </a:rPr>
              <a:t>The </a:t>
            </a:r>
            <a:r>
              <a:rPr lang="en-US" sz="8000" dirty="0" err="1">
                <a:solidFill>
                  <a:srgbClr val="004AAD"/>
                </a:solidFill>
                <a:latin typeface="Suez One"/>
                <a:cs typeface="Suez One"/>
              </a:rPr>
              <a:t>quarterround</a:t>
            </a:r>
            <a:r>
              <a:rPr lang="en-US" sz="8000" dirty="0">
                <a:solidFill>
                  <a:srgbClr val="004AAD"/>
                </a:solidFill>
                <a:latin typeface="Suez One"/>
                <a:cs typeface="Suez One"/>
              </a:rPr>
              <a:t> function </a:t>
            </a:r>
            <a:endParaRPr lang="en-US" sz="8000" dirty="0">
              <a:solidFill>
                <a:srgbClr val="004AAD"/>
              </a:solidFill>
              <a:latin typeface="Suez One"/>
              <a:ea typeface="Suez One"/>
              <a:cs typeface="Suez One"/>
              <a:sym typeface="Suez One"/>
            </a:endParaRP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994738" y="2434804"/>
                <a:ext cx="12192000" cy="6740307"/>
              </a:xfrm>
              <a:prstGeom prst="rect">
                <a:avLst/>
              </a:prstGeom>
              <a:noFill/>
            </p:spPr>
            <p:txBody>
              <a:bodyPr wrap="square" rtlCol="0">
                <a:spAutoFit/>
              </a:bodyPr>
              <a:lstStyle/>
              <a:p>
                <a:r>
                  <a:rPr lang="en-US" sz="3600" dirty="0"/>
                  <a:t>Salsa20 is carried out by a nonlinear operation called the </a:t>
                </a:r>
                <a:r>
                  <a:rPr lang="en-US" sz="3600" dirty="0" err="1"/>
                  <a:t>quarterround</a:t>
                </a:r>
                <a:r>
                  <a:rPr lang="en-US" sz="3600" dirty="0"/>
                  <a:t> function. A single </a:t>
                </a:r>
                <a:r>
                  <a:rPr lang="en-US" sz="3600" dirty="0" err="1"/>
                  <a:t>quarterround</a:t>
                </a:r>
                <a:r>
                  <a:rPr lang="en-US" sz="3600" dirty="0"/>
                  <a:t> function consists of four ARX (add 32-bit, rotate, XOR) rounds. The </a:t>
                </a:r>
                <a:r>
                  <a:rPr lang="en-US" sz="3600" dirty="0" err="1"/>
                  <a:t>quarterround</a:t>
                </a:r>
                <a:r>
                  <a:rPr lang="en-US" sz="3600" dirty="0"/>
                  <a:t> function takes a 4-word input and produces a 4-word output:</a:t>
                </a:r>
              </a:p>
              <a:p>
                <a:endParaRPr lang="en-US" sz="3600" dirty="0"/>
              </a:p>
              <a:p>
                <a:r>
                  <a:rPr lang="en-US" sz="3600" i="0" dirty="0">
                    <a:latin typeface="+mj-lt"/>
                  </a:rPr>
                  <a:t>If</a:t>
                </a:r>
                <a14:m>
                  <m:oMath xmlns:m="http://schemas.openxmlformats.org/officeDocument/2006/math">
                    <m:r>
                      <a:rPr lang="en-US" sz="3600" i="1" dirty="0" smtClean="0">
                        <a:latin typeface="Cambria Math" panose="02040503050406030204" pitchFamily="18" charset="0"/>
                      </a:rPr>
                      <m:t> </m:t>
                    </m:r>
                    <m:r>
                      <a:rPr lang="en-US" sz="3600" i="1" dirty="0" smtClean="0">
                        <a:latin typeface="Cambria Math" panose="02040503050406030204" pitchFamily="18" charset="0"/>
                      </a:rPr>
                      <m:t>𝑦</m:t>
                    </m:r>
                    <m:r>
                      <a:rPr lang="en-US" sz="3600" i="1" dirty="0" smtClean="0">
                        <a:latin typeface="Cambria Math" panose="02040503050406030204" pitchFamily="18" charset="0"/>
                      </a:rPr>
                      <m:t> =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0</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1</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2</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3</m:t>
                        </m:r>
                      </m:sub>
                    </m:sSub>
                    <m:r>
                      <a:rPr lang="en-US" sz="3600" i="1" dirty="0" smtClean="0">
                        <a:latin typeface="Cambria Math" panose="02040503050406030204" pitchFamily="18" charset="0"/>
                      </a:rPr>
                      <m:t>) </m:t>
                    </m:r>
                  </m:oMath>
                </a14:m>
                <a:r>
                  <a:rPr lang="en-US" sz="3600" i="0" dirty="0">
                    <a:latin typeface="+mj-lt"/>
                  </a:rPr>
                  <a:t>, then quarterround </a:t>
                </a:r>
                <a14:m>
                  <m:oMath xmlns:m="http://schemas.openxmlformats.org/officeDocument/2006/math">
                    <m:r>
                      <a:rPr lang="en-US" sz="3600" i="1" dirty="0" smtClean="0">
                        <a:latin typeface="Cambria Math" panose="02040503050406030204" pitchFamily="18" charset="0"/>
                      </a:rPr>
                      <m:t>𝑦</m:t>
                    </m:r>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𝑧</m:t>
                        </m:r>
                      </m:e>
                      <m:sub>
                        <m:r>
                          <a:rPr lang="en-US" sz="3600" i="1" dirty="0">
                            <a:latin typeface="Cambria Math" panose="02040503050406030204" pitchFamily="18" charset="0"/>
                          </a:rPr>
                          <m:t>0</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𝑧</m:t>
                        </m:r>
                      </m:e>
                      <m:sub>
                        <m:r>
                          <a:rPr lang="en-US" sz="3600" i="1" dirty="0">
                            <a:latin typeface="Cambria Math" panose="02040503050406030204" pitchFamily="18" charset="0"/>
                          </a:rPr>
                          <m:t>1</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𝑧</m:t>
                        </m:r>
                      </m:e>
                      <m:sub>
                        <m:r>
                          <a:rPr lang="en-US" sz="3600" i="1" dirty="0">
                            <a:latin typeface="Cambria Math" panose="02040503050406030204" pitchFamily="18" charset="0"/>
                          </a:rPr>
                          <m:t>2</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𝑧</m:t>
                        </m:r>
                      </m:e>
                      <m:sub>
                        <m:r>
                          <a:rPr lang="en-US" sz="3600" i="1" dirty="0">
                            <a:latin typeface="Cambria Math" panose="02040503050406030204" pitchFamily="18" charset="0"/>
                          </a:rPr>
                          <m:t>3</m:t>
                        </m:r>
                      </m:sub>
                    </m:sSub>
                    <m:r>
                      <a:rPr lang="en-US" sz="3600" i="1" dirty="0">
                        <a:latin typeface="Cambria Math" panose="02040503050406030204" pitchFamily="18" charset="0"/>
                      </a:rPr>
                      <m:t>)</m:t>
                    </m:r>
                  </m:oMath>
                </a14:m>
                <a:r>
                  <a:rPr lang="en-US" sz="3600" i="0" dirty="0">
                    <a:latin typeface="+mj-lt"/>
                  </a:rPr>
                  <a:t> :</a:t>
                </a:r>
                <a:endParaRPr lang="en-US" sz="3600" dirty="0"/>
              </a:p>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1</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1</m:t>
                          </m:r>
                        </m:sub>
                      </m:sSub>
                      <m:r>
                        <a:rPr lang="en-US" sz="3600" i="1" dirty="0" smtClean="0">
                          <a:latin typeface="Cambria Math" panose="02040503050406030204" pitchFamily="18" charset="0"/>
                        </a:rPr>
                        <m:t>⊕ (</m:t>
                      </m:r>
                      <m:d>
                        <m:dPr>
                          <m:ctrlPr>
                            <a:rPr lang="en-US" sz="3600" i="1" dirty="0" smtClean="0">
                              <a:latin typeface="Cambria Math" panose="02040503050406030204" pitchFamily="18" charset="0"/>
                            </a:rPr>
                          </m:ctrlPr>
                        </m:dPr>
                        <m:e>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0</m:t>
                              </m:r>
                            </m:sub>
                          </m:sSub>
                          <m:r>
                            <a:rPr lang="en-US" sz="3600" i="1" dirty="0" smtClean="0">
                              <a:latin typeface="Cambria Math" panose="02040503050406030204" pitchFamily="18" charset="0"/>
                            </a:rPr>
                            <m:t> +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3</m:t>
                              </m:r>
                            </m:sub>
                          </m:sSub>
                        </m:e>
                      </m:d>
                      <m:r>
                        <a:rPr lang="en-US" sz="3600" i="1" dirty="0" smtClean="0">
                          <a:latin typeface="Cambria Math" panose="02040503050406030204" pitchFamily="18" charset="0"/>
                        </a:rPr>
                        <m:t>≪ </m:t>
                      </m:r>
                      <m:r>
                        <a:rPr lang="en-US" sz="3600" i="1" dirty="0" smtClean="0">
                          <a:latin typeface="Cambria Math" panose="02040503050406030204" pitchFamily="18" charset="0"/>
                        </a:rPr>
                        <m:t>7</m:t>
                      </m:r>
                      <m:r>
                        <a:rPr lang="en-US" sz="3600" i="1" dirty="0" smtClean="0">
                          <a:latin typeface="Cambria Math" panose="02040503050406030204" pitchFamily="18" charset="0"/>
                        </a:rPr>
                        <m:t>)</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m:t>
                      </m:r>
                    </m:oMath>
                  </m:oMathPara>
                </a14:m>
                <a:endParaRPr lang="en-US" sz="3600" dirty="0"/>
              </a:p>
              <a:p>
                <a:pPr/>
                <a14:m>
                  <m:oMathPara xmlns:m="http://schemas.openxmlformats.org/officeDocument/2006/math">
                    <m:oMathParaPr>
                      <m:jc m:val="centerGroup"/>
                    </m:oMathParaPr>
                    <m:oMath xmlns:m="http://schemas.openxmlformats.org/officeDocument/2006/math">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2</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2</m:t>
                          </m:r>
                        </m:sub>
                      </m:sSub>
                      <m:r>
                        <a:rPr lang="en-US" sz="3600" i="1" dirty="0" smtClean="0">
                          <a:latin typeface="Cambria Math" panose="02040503050406030204" pitchFamily="18" charset="0"/>
                        </a:rPr>
                        <m:t>⊕ (</m:t>
                      </m:r>
                      <m:d>
                        <m:dPr>
                          <m:ctrlPr>
                            <a:rPr lang="en-US" sz="3600" i="1" dirty="0" smtClean="0">
                              <a:latin typeface="Cambria Math" panose="02040503050406030204" pitchFamily="18" charset="0"/>
                            </a:rPr>
                          </m:ctrlPr>
                        </m:dPr>
                        <m:e>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1</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0</m:t>
                              </m:r>
                            </m:sub>
                          </m:sSub>
                        </m:e>
                      </m:d>
                      <m:r>
                        <a:rPr lang="en-US" sz="3600" i="1" dirty="0" smtClean="0">
                          <a:latin typeface="Cambria Math" panose="02040503050406030204" pitchFamily="18" charset="0"/>
                        </a:rPr>
                        <m:t>≪ </m:t>
                      </m:r>
                      <m:r>
                        <a:rPr lang="en-US" sz="3600" i="1" dirty="0" smtClean="0">
                          <a:latin typeface="Cambria Math" panose="02040503050406030204" pitchFamily="18" charset="0"/>
                        </a:rPr>
                        <m:t>9</m:t>
                      </m:r>
                      <m:r>
                        <a:rPr lang="en-US" sz="3600" i="1" dirty="0" smtClean="0">
                          <a:latin typeface="Cambria Math" panose="02040503050406030204" pitchFamily="18" charset="0"/>
                        </a:rPr>
                        <m:t>)</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m:t>
                      </m:r>
                    </m:oMath>
                  </m:oMathPara>
                </a14:m>
                <a:endParaRPr lang="en-US" sz="3600" dirty="0"/>
              </a:p>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b="0" i="1" dirty="0" smtClean="0">
                              <a:latin typeface="Cambria Math" panose="02040503050406030204" pitchFamily="18" charset="0"/>
                            </a:rPr>
                            <m:t>  </m:t>
                          </m:r>
                          <m:r>
                            <a:rPr lang="en-US" sz="3600" i="1" dirty="0" smtClean="0">
                              <a:latin typeface="Cambria Math" panose="02040503050406030204" pitchFamily="18" charset="0"/>
                            </a:rPr>
                            <m:t>𝑧</m:t>
                          </m:r>
                        </m:e>
                        <m:sub>
                          <m:r>
                            <a:rPr lang="en-US" sz="3600" i="1" dirty="0" smtClean="0">
                              <a:latin typeface="Cambria Math" panose="02040503050406030204" pitchFamily="18" charset="0"/>
                            </a:rPr>
                            <m:t>3</m:t>
                          </m:r>
                        </m:sub>
                      </m:sSub>
                      <m:r>
                        <a:rPr lang="en-US" sz="3600" i="1" dirty="0" smtClean="0">
                          <a:latin typeface="Cambria Math" panose="02040503050406030204" pitchFamily="18" charset="0"/>
                        </a:rPr>
                        <m:t> =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3</m:t>
                          </m:r>
                        </m:sub>
                      </m:sSub>
                      <m:r>
                        <a:rPr lang="en-US" sz="3600" i="1" dirty="0" smtClean="0">
                          <a:latin typeface="Cambria Math" panose="02040503050406030204" pitchFamily="18" charset="0"/>
                        </a:rPr>
                        <m:t>⊕ (</m:t>
                      </m:r>
                      <m:d>
                        <m:dPr>
                          <m:ctrlPr>
                            <a:rPr lang="en-US" sz="3600" i="1" dirty="0" smtClean="0">
                              <a:latin typeface="Cambria Math" panose="02040503050406030204" pitchFamily="18" charset="0"/>
                            </a:rPr>
                          </m:ctrlPr>
                        </m:dPr>
                        <m:e>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2</m:t>
                              </m:r>
                            </m:sub>
                          </m:sSub>
                          <m:r>
                            <a:rPr lang="en-US" sz="3600" i="1" dirty="0" smtClean="0">
                              <a:latin typeface="Cambria Math" panose="02040503050406030204" pitchFamily="18" charset="0"/>
                            </a:rPr>
                            <m:t> +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1</m:t>
                              </m:r>
                            </m:sub>
                          </m:sSub>
                        </m:e>
                      </m:d>
                      <m:r>
                        <a:rPr lang="en-US" sz="3600" i="1" dirty="0" smtClean="0">
                          <a:latin typeface="Cambria Math" panose="02040503050406030204" pitchFamily="18" charset="0"/>
                        </a:rPr>
                        <m:t>≪ </m:t>
                      </m:r>
                      <m:r>
                        <a:rPr lang="en-US" sz="3600" i="1" dirty="0" smtClean="0">
                          <a:latin typeface="Cambria Math" panose="02040503050406030204" pitchFamily="18" charset="0"/>
                        </a:rPr>
                        <m:t>13</m:t>
                      </m:r>
                      <m:r>
                        <a:rPr lang="en-US" sz="3600" i="1" dirty="0" smtClean="0">
                          <a:latin typeface="Cambria Math" panose="02040503050406030204" pitchFamily="18" charset="0"/>
                        </a:rPr>
                        <m:t>)</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m:t>
                      </m:r>
                    </m:oMath>
                  </m:oMathPara>
                </a14:m>
                <a:endParaRPr lang="en-US" sz="3600" dirty="0"/>
              </a:p>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r>
                        <a:rPr lang="en-US" sz="3600" b="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0</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0</m:t>
                          </m:r>
                        </m:sub>
                      </m:sSub>
                      <m:r>
                        <a:rPr lang="en-US" sz="3600" i="1" dirty="0" smtClean="0">
                          <a:latin typeface="Cambria Math" panose="02040503050406030204" pitchFamily="18" charset="0"/>
                        </a:rPr>
                        <m:t>⊕ (</m:t>
                      </m:r>
                      <m:d>
                        <m:dPr>
                          <m:ctrlPr>
                            <a:rPr lang="en-US" sz="3600" i="1" dirty="0" smtClean="0">
                              <a:latin typeface="Cambria Math" panose="02040503050406030204" pitchFamily="18" charset="0"/>
                            </a:rPr>
                          </m:ctrlPr>
                        </m:dPr>
                        <m:e>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3</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2</m:t>
                              </m:r>
                            </m:sub>
                          </m:sSub>
                        </m:e>
                      </m:d>
                      <m:r>
                        <a:rPr lang="en-US" sz="3600" i="1" dirty="0" smtClean="0">
                          <a:latin typeface="Cambria Math" panose="02040503050406030204" pitchFamily="18" charset="0"/>
                        </a:rPr>
                        <m:t>≪ </m:t>
                      </m:r>
                      <m:r>
                        <a:rPr lang="en-US" sz="3600" i="1" dirty="0" smtClean="0">
                          <a:latin typeface="Cambria Math" panose="02040503050406030204" pitchFamily="18" charset="0"/>
                        </a:rPr>
                        <m:t>18</m:t>
                      </m:r>
                      <m:r>
                        <a:rPr lang="en-US" sz="3600" i="1" dirty="0" smtClean="0">
                          <a:latin typeface="Cambria Math" panose="02040503050406030204" pitchFamily="18" charset="0"/>
                        </a:rPr>
                        <m:t>)</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m:t>
                      </m:r>
                    </m:oMath>
                  </m:oMathPara>
                </a14:m>
                <a:endParaRPr lang="en-US" sz="3600" dirty="0"/>
              </a:p>
              <a:p>
                <a:r>
                  <a:rPr lang="en-US" sz="3600" dirty="0"/>
                  <a:t>Where </a:t>
                </a:r>
                <a14:m>
                  <m:oMath xmlns:m="http://schemas.openxmlformats.org/officeDocument/2006/math">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 ⊕ </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 </m:t>
                    </m:r>
                  </m:oMath>
                </a14:m>
                <a:r>
                  <a:rPr lang="en-US" sz="3600" dirty="0"/>
                  <a:t>represents the XOR operation and </a:t>
                </a:r>
                <a14:m>
                  <m:oMath xmlns:m="http://schemas.openxmlformats.org/officeDocument/2006/math">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 ≪ </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 </m:t>
                    </m:r>
                  </m:oMath>
                </a14:m>
                <a:r>
                  <a:rPr lang="en-US" sz="3600" dirty="0"/>
                  <a:t>represents the left bit rotation operation.</a:t>
                </a:r>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994738" y="2434804"/>
                <a:ext cx="12192000" cy="6740307"/>
              </a:xfrm>
              <a:prstGeom prst="rect">
                <a:avLst/>
              </a:prstGeom>
              <a:blipFill>
                <a:blip r:embed="rId5"/>
                <a:stretch>
                  <a:fillRect l="-1500" t="-1356" r="-1850" b="-2441"/>
                </a:stretch>
              </a:blipFill>
            </p:spPr>
            <p:txBody>
              <a:bodyPr/>
              <a:lstStyle/>
              <a:p>
                <a:r>
                  <a:rPr lang="en-US">
                    <a:noFill/>
                  </a:rPr>
                  <a:t> </a:t>
                </a:r>
              </a:p>
            </p:txBody>
          </p:sp>
        </mc:Fallback>
      </mc:AlternateContent>
      <p:pic>
        <p:nvPicPr>
          <p:cNvPr id="8" name="Picture 2">
            <a:extLst>
              <a:ext uri="{FF2B5EF4-FFF2-40B4-BE49-F238E27FC236}">
                <a16:creationId xmlns:a16="http://schemas.microsoft.com/office/drawing/2014/main" id="{9337F100-50BA-49BF-9EA2-5A4D5F199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86738" y="2423598"/>
            <a:ext cx="4800600" cy="6702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564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More Functions</a:t>
            </a:r>
          </a:p>
        </p:txBody>
      </p:sp>
      <mc:AlternateContent xmlns:mc="http://schemas.openxmlformats.org/markup-compatibility/2006" xmlns:a14="http://schemas.microsoft.com/office/drawing/2010/main">
        <mc:Choice Requires="a14">
          <p:sp>
            <p:nvSpPr>
              <p:cNvPr id="9" name="מציין מיקום תוכן 8">
                <a:extLst>
                  <a:ext uri="{FF2B5EF4-FFF2-40B4-BE49-F238E27FC236}">
                    <a16:creationId xmlns:a16="http://schemas.microsoft.com/office/drawing/2014/main" id="{07CFE751-AD1C-440E-9961-9198C5C07AA5}"/>
                  </a:ext>
                </a:extLst>
              </p:cNvPr>
              <p:cNvSpPr>
                <a:spLocks noGrp="1"/>
              </p:cNvSpPr>
              <p:nvPr>
                <p:ph sz="half" idx="2"/>
              </p:nvPr>
            </p:nvSpPr>
            <p:spPr>
              <a:xfrm>
                <a:off x="457200" y="1961496"/>
                <a:ext cx="8229600" cy="7601604"/>
              </a:xfrm>
            </p:spPr>
            <p:txBody>
              <a:bodyPr/>
              <a:lstStyle/>
              <a:p>
                <a:pPr marL="0" indent="0">
                  <a:buNone/>
                </a:pPr>
                <a:r>
                  <a:rPr lang="en-US" sz="2800" b="1" dirty="0">
                    <a:solidFill>
                      <a:schemeClr val="tx1"/>
                    </a:solidFill>
                    <a:ea typeface="Calibri" panose="020F0502020204030204" pitchFamily="34" charset="0"/>
                    <a:cs typeface="Calibri" panose="020F0502020204030204" pitchFamily="34" charset="0"/>
                  </a:rPr>
                  <a:t>RowRound</a:t>
                </a:r>
                <a:r>
                  <a:rPr lang="en-US" sz="2800" b="1" dirty="0">
                    <a:solidFill>
                      <a:schemeClr val="tx1"/>
                    </a:solidFill>
                  </a:rPr>
                  <a:t>:</a:t>
                </a:r>
              </a:p>
              <a:p>
                <a:pPr marL="0" indent="0">
                  <a:buNone/>
                </a:pPr>
                <a:r>
                  <a:rPr lang="en-US" sz="2800" i="1" dirty="0">
                    <a:solidFill>
                      <a:schemeClr val="tx1"/>
                    </a:solidFill>
                  </a:rPr>
                  <a:t>If y is a 16-word sequence, then </a:t>
                </a:r>
                <a:r>
                  <a:rPr lang="en-US" sz="2800" i="1" dirty="0" err="1">
                    <a:solidFill>
                      <a:schemeClr val="tx1"/>
                    </a:solidFill>
                  </a:rPr>
                  <a:t>rowround</a:t>
                </a:r>
                <a:r>
                  <a:rPr lang="en-US" sz="2800" i="1" dirty="0">
                    <a:solidFill>
                      <a:schemeClr val="tx1"/>
                    </a:solidFill>
                  </a:rPr>
                  <a:t>(y) is a 16-word sequence.</a:t>
                </a:r>
              </a:p>
              <a:p>
                <a:pPr marL="0" indent="0">
                  <a:buNone/>
                </a:pPr>
                <a:r>
                  <a:rPr lang="en-US" sz="2800" dirty="0">
                    <a:solidFill>
                      <a:schemeClr val="tx1"/>
                    </a:solidFill>
                  </a:rPr>
                  <a:t>Input Y =  </a:t>
                </a:r>
                <a14:m>
                  <m:oMath xmlns:m="http://schemas.openxmlformats.org/officeDocument/2006/math">
                    <m:d>
                      <m:dPr>
                        <m:ctrlPr>
                          <a:rPr lang="en-US" sz="2800" i="1" smtClean="0">
                            <a:solidFill>
                              <a:schemeClr val="tx1"/>
                            </a:solidFill>
                            <a:latin typeface="Cambria Math" panose="02040503050406030204" pitchFamily="18" charset="0"/>
                          </a:rPr>
                        </m:ctrlPr>
                      </m:dPr>
                      <m:e>
                        <m:m>
                          <m:mPr>
                            <m:plcHide m:val="on"/>
                            <m:mcs>
                              <m:mc>
                                <m:mcPr>
                                  <m:count m:val="1"/>
                                  <m:mcJc m:val="center"/>
                                </m:mcPr>
                              </m:mc>
                            </m:mcs>
                            <m:ctrlPr>
                              <a:rPr lang="en-US" sz="2800" i="1" smtClean="0">
                                <a:solidFill>
                                  <a:schemeClr val="tx1"/>
                                </a:solidFill>
                                <a:latin typeface="Cambria Math" panose="02040503050406030204" pitchFamily="18" charset="0"/>
                              </a:rPr>
                            </m:ctrlPr>
                          </m:mPr>
                          <m:mr>
                            <m:e>
                              <m:sSub>
                                <m:sSubPr>
                                  <m:ctrlPr>
                                    <a:rPr lang="en-US" sz="2800" b="0" i="1" smtClean="0">
                                      <a:solidFill>
                                        <a:schemeClr val="tx1"/>
                                      </a:solidFill>
                                      <a:latin typeface="Cambria Math" panose="02040503050406030204" pitchFamily="18" charset="0"/>
                                    </a:rPr>
                                  </m:ctrlPr>
                                </m:sSub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m:t>
                                  </m:r>
                                </m:sub>
                              </m:sSub>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i="1" smtClean="0">
                                      <a:solidFill>
                                        <a:schemeClr val="tx1"/>
                                      </a:solidFill>
                                      <a:latin typeface="Cambria Math" panose="02040503050406030204" pitchFamily="18" charset="0"/>
                                    </a:rPr>
                                    <m:t>𝑦</m:t>
                                  </m:r>
                                </m:e>
                                <m:sub>
                                  <m:r>
                                    <a:rPr lang="en-US" sz="2800" i="1" smtClean="0">
                                      <a:solidFill>
                                        <a:schemeClr val="tx1"/>
                                      </a:solidFill>
                                      <a:latin typeface="Cambria Math" panose="02040503050406030204" pitchFamily="18" charset="0"/>
                                    </a:rPr>
                                    <m:t>2</m:t>
                                  </m:r>
                                  <m:r>
                                    <a:rPr lang="en-US" sz="2800" b="0" i="1" smtClean="0">
                                      <a:solidFill>
                                        <a:schemeClr val="tx1"/>
                                      </a:solidFill>
                                      <a:latin typeface="Cambria Math" panose="02040503050406030204" pitchFamily="18" charset="0"/>
                                    </a:rPr>
                                    <m:t>  </m:t>
                                  </m:r>
                                </m:sub>
                              </m:sSub>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𝑦</m:t>
                                  </m:r>
                                </m:e>
                                <m:sub>
                                  <m:r>
                                    <a:rPr lang="en-US" sz="280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rPr>
                                    <m:t>  </m:t>
                                  </m:r>
                                </m:sub>
                              </m:sSub>
                            </m:e>
                          </m:mr>
                          <m:mr>
                            <m:e>
                              <m:eqArr>
                                <m:eqArrPr>
                                  <m:ctrlPr>
                                    <a:rPr lang="en-US" sz="2800" b="0" i="1" smtClean="0">
                                      <a:solidFill>
                                        <a:schemeClr val="tx1"/>
                                      </a:solidFill>
                                      <a:latin typeface="Cambria Math" panose="02040503050406030204" pitchFamily="18" charset="0"/>
                                    </a:rPr>
                                  </m:ctrlPr>
                                </m:eqArrPr>
                                <m:e>
                                  <m:sSub>
                                    <m:sSubPr>
                                      <m:ctrlPr>
                                        <a:rPr lang="en-US" sz="2800" b="0" i="1" smtClean="0">
                                          <a:solidFill>
                                            <a:schemeClr val="tx1"/>
                                          </a:solidFill>
                                          <a:latin typeface="Cambria Math" panose="02040503050406030204" pitchFamily="18" charset="0"/>
                                        </a:rPr>
                                      </m:ctrlPr>
                                    </m:sSub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4</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5</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6</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7</m:t>
                                      </m:r>
                                    </m:sub>
                                  </m:sSub>
                                  <m:r>
                                    <a:rPr lang="en-US" sz="2800" b="0" i="1" smtClean="0">
                                      <a:solidFill>
                                        <a:schemeClr val="tx1"/>
                                      </a:solidFill>
                                      <a:latin typeface="Cambria Math" panose="02040503050406030204" pitchFamily="18" charset="0"/>
                                    </a:rPr>
                                    <m:t>  </m:t>
                                  </m:r>
                                </m:e>
                                <m:e>
                                  <m:sSub>
                                    <m:sSubPr>
                                      <m:ctrlPr>
                                        <a:rPr lang="en-US" sz="2800" b="0" i="1" smtClean="0">
                                          <a:solidFill>
                                            <a:schemeClr val="tx1"/>
                                          </a:solidFill>
                                          <a:latin typeface="Cambria Math" panose="02040503050406030204" pitchFamily="18" charset="0"/>
                                        </a:rPr>
                                      </m:ctrlPr>
                                    </m:sSub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8</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9</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10</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11</m:t>
                                      </m:r>
                                    </m:sub>
                                  </m:sSub>
                                </m:e>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12</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13</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14</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15</m:t>
                                      </m:r>
                                    </m:sub>
                                  </m:sSub>
                                </m:e>
                              </m:eqArr>
                            </m:e>
                          </m:mr>
                        </m:m>
                      </m:e>
                    </m:d>
                  </m:oMath>
                </a14:m>
                <a:r>
                  <a:rPr lang="en-US" sz="2800" dirty="0">
                    <a:solidFill>
                      <a:schemeClr val="tx1"/>
                    </a:solidFill>
                  </a:rPr>
                  <a:t>  </a:t>
                </a:r>
                <a14:m>
                  <m:oMath xmlns:m="http://schemas.openxmlformats.org/officeDocument/2006/math">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𝑜𝑢𝑡𝑝𝑢𝑡</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m>
                          <m:mPr>
                            <m:plcHide m:val="on"/>
                            <m:mcs>
                              <m:mc>
                                <m:mcPr>
                                  <m:count m:val="1"/>
                                  <m:mcJc m:val="center"/>
                                </m:mcPr>
                              </m:mc>
                            </m:mcs>
                            <m:ctrlPr>
                              <a:rPr lang="en-US" sz="2800" i="1">
                                <a:solidFill>
                                  <a:schemeClr val="tx1"/>
                                </a:solidFill>
                                <a:latin typeface="Cambria Math" panose="02040503050406030204" pitchFamily="18" charset="0"/>
                              </a:rPr>
                            </m:ctrlPr>
                          </m:mPr>
                          <m:m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  </m:t>
                                  </m:r>
                                </m:sub>
                              </m:sSub>
                            </m:e>
                          </m:mr>
                          <m:m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b="0" i="1" smtClean="0">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7</m:t>
                                      </m:r>
                                    </m:sub>
                                  </m:sSub>
                                  <m:r>
                                    <a:rPr lang="en-US" sz="2800" i="1">
                                      <a:solidFill>
                                        <a:schemeClr val="tx1"/>
                                      </a:solidFill>
                                      <a:latin typeface="Cambria Math" panose="02040503050406030204" pitchFamily="18" charset="0"/>
                                    </a:rPr>
                                    <m:t>  </m:t>
                                  </m:r>
                                </m:e>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11</m:t>
                                      </m:r>
                                    </m:sub>
                                  </m:sSub>
                                </m:e>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15</m:t>
                                      </m:r>
                                    </m:sub>
                                  </m:sSub>
                                </m:e>
                              </m:eqArr>
                            </m:e>
                          </m:mr>
                        </m:m>
                      </m:e>
                    </m:d>
                  </m:oMath>
                </a14:m>
                <a:endParaRPr lang="en-US" sz="2800" dirty="0">
                  <a:solidFill>
                    <a:schemeClr val="tx1"/>
                  </a:solidFill>
                </a:endParaRPr>
              </a:p>
              <a:p>
                <a:pPr marL="0" indent="0">
                  <a:buNone/>
                </a:pPr>
                <a:r>
                  <a:rPr lang="en-US" sz="2800" dirty="0">
                    <a:solidFill>
                      <a:schemeClr val="tx1"/>
                    </a:solidFill>
                  </a:rPr>
                  <a:t>Where:</a:t>
                </a:r>
              </a:p>
              <a:p>
                <a:pPr marL="0" indent="0">
                  <a:buNone/>
                </a:pPr>
                <a14:m>
                  <m:oMath xmlns:m="http://schemas.openxmlformats.org/officeDocument/2006/math">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3</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𝑞𝑢𝑎𝑟𝑡𝑒𝑟𝑟𝑜𝑢𝑛𝑑</m:t>
                    </m:r>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  </m:t>
                        </m:r>
                      </m:sub>
                    </m:sSub>
                  </m:oMath>
                </a14:m>
                <a:r>
                  <a:rPr lang="en-US" sz="2800" dirty="0">
                    <a:solidFill>
                      <a:schemeClr val="tx1"/>
                    </a:solidFill>
                  </a:rPr>
                  <a:t>)</a:t>
                </a:r>
              </a:p>
              <a:p>
                <a:pPr marL="0" indent="0">
                  <a:buNone/>
                </a:pPr>
                <a14:m>
                  <m:oMath xmlns:m="http://schemas.openxmlformats.org/officeDocument/2006/math">
                    <m:r>
                      <a:rPr lang="en-US" sz="280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7</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𝑞𝑢𝑎𝑟𝑡𝑒𝑟𝑟𝑜𝑢𝑛𝑑</m:t>
                    </m:r>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7</m:t>
                        </m:r>
                      </m:sub>
                    </m:sSub>
                  </m:oMath>
                </a14:m>
                <a:r>
                  <a:rPr lang="en-US" sz="2800" dirty="0">
                    <a:solidFill>
                      <a:schemeClr val="tx1"/>
                    </a:solidFill>
                  </a:rPr>
                  <a:t>)</a:t>
                </a:r>
              </a:p>
              <a:p>
                <a:pPr marL="0" indent="0">
                  <a:buNone/>
                </a:pPr>
                <a:r>
                  <a:rPr lang="en-US" sz="2800" dirty="0">
                    <a:solidFill>
                      <a:schemeClr val="tx1"/>
                    </a:solidFill>
                  </a:rPr>
                  <a:t>(</a:t>
                </a:r>
                <a14:m>
                  <m:oMath xmlns:m="http://schemas.openxmlformats.org/officeDocument/2006/math">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𝑞𝑢𝑎𝑟𝑡𝑒𝑟𝑟𝑜𝑢𝑛𝑑</m:t>
                    </m:r>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11</m:t>
                        </m:r>
                      </m:sub>
                    </m:sSub>
                  </m:oMath>
                </a14:m>
                <a:r>
                  <a:rPr lang="en-US" sz="2800" dirty="0">
                    <a:solidFill>
                      <a:schemeClr val="tx1"/>
                    </a:solidFill>
                  </a:rPr>
                  <a:t>)</a:t>
                </a:r>
              </a:p>
              <a:p>
                <a:pPr marL="0" indent="0">
                  <a:buNone/>
                </a:pPr>
                <a:r>
                  <a:rPr lang="en-US" sz="2800" dirty="0">
                    <a:solidFill>
                      <a:schemeClr val="tx1"/>
                    </a:solidFill>
                  </a:rPr>
                  <a:t>(</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15</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𝑞𝑢𝑎𝑟𝑡𝑒𝑟𝑟𝑜𝑢𝑛𝑑</m:t>
                    </m:r>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15</m:t>
                        </m:r>
                      </m:sub>
                    </m:sSub>
                  </m:oMath>
                </a14:m>
                <a:r>
                  <a:rPr lang="en-US" sz="2800" dirty="0">
                    <a:solidFill>
                      <a:schemeClr val="tx1"/>
                    </a:solidFill>
                  </a:rPr>
                  <a:t>)</a:t>
                </a:r>
              </a:p>
              <a:p>
                <a:pPr marL="0" indent="0">
                  <a:buNone/>
                </a:pPr>
                <a:endParaRPr lang="en-US" sz="2800" dirty="0">
                  <a:solidFill>
                    <a:srgbClr val="002060"/>
                  </a:solidFill>
                </a:endParaRPr>
              </a:p>
              <a:p>
                <a:pPr marL="0" indent="0">
                  <a:buNone/>
                </a:pPr>
                <a:endParaRPr lang="en-US" dirty="0">
                  <a:solidFill>
                    <a:srgbClr val="002060"/>
                  </a:solidFill>
                </a:endParaRPr>
              </a:p>
              <a:p>
                <a:pPr marL="0" indent="0">
                  <a:buNone/>
                </a:pPr>
                <a:endParaRPr lang="en-US" dirty="0">
                  <a:solidFill>
                    <a:srgbClr val="002060"/>
                  </a:solidFill>
                </a:endParaRPr>
              </a:p>
              <a:p>
                <a:pPr marL="0" indent="0">
                  <a:buNone/>
                </a:pPr>
                <a:endParaRPr lang="en-US" dirty="0">
                  <a:solidFill>
                    <a:srgbClr val="002060"/>
                  </a:solidFill>
                </a:endParaRPr>
              </a:p>
              <a:p>
                <a:pPr marL="0" indent="0">
                  <a:buNone/>
                </a:pPr>
                <a:endParaRPr lang="en-US" dirty="0">
                  <a:solidFill>
                    <a:srgbClr val="002060"/>
                  </a:solidFill>
                </a:endParaRPr>
              </a:p>
            </p:txBody>
          </p:sp>
        </mc:Choice>
        <mc:Fallback xmlns="">
          <p:sp>
            <p:nvSpPr>
              <p:cNvPr id="9" name="מציין מיקום תוכן 8">
                <a:extLst>
                  <a:ext uri="{FF2B5EF4-FFF2-40B4-BE49-F238E27FC236}">
                    <a16:creationId xmlns:a16="http://schemas.microsoft.com/office/drawing/2014/main" id="{07CFE751-AD1C-440E-9961-9198C5C07AA5}"/>
                  </a:ext>
                </a:extLst>
              </p:cNvPr>
              <p:cNvSpPr>
                <a:spLocks noGrp="1" noRot="1" noChangeAspect="1" noMove="1" noResize="1" noEditPoints="1" noAdjustHandles="1" noChangeArrowheads="1" noChangeShapeType="1" noTextEdit="1"/>
              </p:cNvSpPr>
              <p:nvPr>
                <p:ph sz="half" idx="2"/>
              </p:nvPr>
            </p:nvSpPr>
            <p:spPr>
              <a:xfrm>
                <a:off x="457200" y="1961496"/>
                <a:ext cx="8229600" cy="7601604"/>
              </a:xfrm>
              <a:blipFill>
                <a:blip r:embed="rId5"/>
                <a:stretch>
                  <a:fillRect l="-1481" t="-802" b="-1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מציין מיקום תוכן 10">
                <a:extLst>
                  <a:ext uri="{FF2B5EF4-FFF2-40B4-BE49-F238E27FC236}">
                    <a16:creationId xmlns:a16="http://schemas.microsoft.com/office/drawing/2014/main" id="{C8C00BF0-D03B-4A77-A9B6-0959DB486ECE}"/>
                  </a:ext>
                </a:extLst>
              </p:cNvPr>
              <p:cNvSpPr>
                <a:spLocks noGrp="1"/>
              </p:cNvSpPr>
              <p:nvPr>
                <p:ph sz="quarter" idx="4"/>
              </p:nvPr>
            </p:nvSpPr>
            <p:spPr>
              <a:xfrm>
                <a:off x="9296400" y="1961496"/>
                <a:ext cx="8382000" cy="7601604"/>
              </a:xfrm>
            </p:spPr>
            <p:txBody>
              <a:bodyPr/>
              <a:lstStyle/>
              <a:p>
                <a:pPr marL="0" indent="0">
                  <a:buNone/>
                </a:pPr>
                <a:r>
                  <a:rPr lang="en-US" sz="2800" b="1" dirty="0">
                    <a:solidFill>
                      <a:schemeClr val="tx1"/>
                    </a:solidFill>
                    <a:ea typeface="Calibri" panose="020F0502020204030204" pitchFamily="34" charset="0"/>
                    <a:cs typeface="Calibri" panose="020F0502020204030204" pitchFamily="34" charset="0"/>
                  </a:rPr>
                  <a:t>Columnround:</a:t>
                </a:r>
              </a:p>
              <a:p>
                <a:pPr marL="0" indent="0">
                  <a:buNone/>
                </a:pPr>
                <a:r>
                  <a:rPr lang="en-US" sz="2800" i="1" dirty="0">
                    <a:solidFill>
                      <a:schemeClr val="tx1"/>
                    </a:solidFill>
                    <a:ea typeface="Calibri" panose="020F0502020204030204" pitchFamily="34" charset="0"/>
                    <a:cs typeface="Calibri" panose="020F0502020204030204" pitchFamily="34" charset="0"/>
                  </a:rPr>
                  <a:t>If x is a 16-word sequence, then </a:t>
                </a:r>
                <a:r>
                  <a:rPr lang="en-US" sz="2800" i="1" dirty="0" err="1">
                    <a:solidFill>
                      <a:schemeClr val="tx1"/>
                    </a:solidFill>
                    <a:ea typeface="Calibri" panose="020F0502020204030204" pitchFamily="34" charset="0"/>
                    <a:cs typeface="Calibri" panose="020F0502020204030204" pitchFamily="34" charset="0"/>
                  </a:rPr>
                  <a:t>columnround</a:t>
                </a:r>
                <a:r>
                  <a:rPr lang="en-US" sz="2800" i="1" dirty="0">
                    <a:solidFill>
                      <a:schemeClr val="tx1"/>
                    </a:solidFill>
                    <a:ea typeface="Calibri" panose="020F0502020204030204" pitchFamily="34" charset="0"/>
                    <a:cs typeface="Calibri" panose="020F0502020204030204" pitchFamily="34" charset="0"/>
                  </a:rPr>
                  <a:t>(x) is a 16-word sequence. </a:t>
                </a:r>
              </a:p>
              <a:p>
                <a:pPr marL="0" indent="0">
                  <a:buNone/>
                </a:pPr>
                <a:r>
                  <a:rPr lang="en-US" sz="2800" i="1" dirty="0">
                    <a:solidFill>
                      <a:schemeClr val="tx1"/>
                    </a:solidFill>
                    <a:ea typeface="Calibri" panose="020F0502020204030204" pitchFamily="34" charset="0"/>
                    <a:cs typeface="Calibri" panose="020F0502020204030204" pitchFamily="34" charset="0"/>
                  </a:rPr>
                  <a:t>Input x =  </a:t>
                </a:r>
                <a14:m>
                  <m:oMath xmlns:m="http://schemas.openxmlformats.org/officeDocument/2006/math">
                    <m:d>
                      <m:dPr>
                        <m:ctrlPr>
                          <a:rPr lang="en-US" sz="2800" i="1">
                            <a:solidFill>
                              <a:schemeClr val="tx1"/>
                            </a:solidFill>
                            <a:latin typeface="Cambria Math" panose="02040503050406030204" pitchFamily="18" charset="0"/>
                          </a:rPr>
                        </m:ctrlPr>
                      </m:dPr>
                      <m:e>
                        <m:m>
                          <m:mPr>
                            <m:plcHide m:val="on"/>
                            <m:mcs>
                              <m:mc>
                                <m:mcPr>
                                  <m:count m:val="1"/>
                                  <m:mcJc m:val="center"/>
                                </m:mcPr>
                              </m:mc>
                            </m:mcs>
                            <m:ctrlPr>
                              <a:rPr lang="en-US" sz="2800" i="1">
                                <a:solidFill>
                                  <a:schemeClr val="tx1"/>
                                </a:solidFill>
                                <a:latin typeface="Cambria Math" panose="02040503050406030204" pitchFamily="18" charset="0"/>
                              </a:rPr>
                            </m:ctrlPr>
                          </m:mPr>
                          <m:m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  </m:t>
                                  </m:r>
                                </m:sub>
                              </m:sSub>
                            </m:e>
                          </m:mr>
                          <m:m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7</m:t>
                                      </m:r>
                                    </m:sub>
                                  </m:sSub>
                                  <m:r>
                                    <a:rPr lang="en-US" sz="2800" i="1">
                                      <a:solidFill>
                                        <a:schemeClr val="tx1"/>
                                      </a:solidFill>
                                      <a:latin typeface="Cambria Math" panose="02040503050406030204" pitchFamily="18" charset="0"/>
                                    </a:rPr>
                                    <m:t>  </m:t>
                                  </m:r>
                                </m:e>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11</m:t>
                                      </m:r>
                                    </m:sub>
                                  </m:sSub>
                                </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15</m:t>
                                      </m:r>
                                    </m:sub>
                                  </m:sSub>
                                </m:e>
                              </m:eqArr>
                            </m:e>
                          </m:mr>
                        </m:m>
                      </m:e>
                    </m:d>
                  </m:oMath>
                </a14:m>
                <a:r>
                  <a:rPr lang="en-US" sz="2800" i="1" dirty="0">
                    <a:solidFill>
                      <a:schemeClr val="tx1"/>
                    </a:solidFill>
                    <a:ea typeface="Calibri" panose="020F0502020204030204" pitchFamily="34" charset="0"/>
                    <a:cs typeface="Calibri" panose="020F0502020204030204" pitchFamily="34" charset="0"/>
                  </a:rPr>
                  <a:t>  </a:t>
                </a:r>
                <a14:m>
                  <m:oMath xmlns:m="http://schemas.openxmlformats.org/officeDocument/2006/math">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𝑜𝑢𝑡𝑝𝑢𝑡</m:t>
                    </m:r>
                    <m:r>
                      <a:rPr lang="en-US" sz="2800" i="1" dirty="0">
                        <a:solidFill>
                          <a:schemeClr val="tx1"/>
                        </a:solidFill>
                        <a:latin typeface="Cambria Math" panose="02040503050406030204" pitchFamily="18" charset="0"/>
                      </a:rPr>
                      <m:t> </m:t>
                    </m:r>
                    <m:r>
                      <a:rPr lang="en-US" sz="2800" i="1" dirty="0">
                        <a:solidFill>
                          <a:schemeClr val="tx1"/>
                        </a:solidFill>
                        <a:latin typeface="Cambria Math" panose="02040503050406030204" pitchFamily="18" charset="0"/>
                      </a:rPr>
                      <m:t>𝑦</m:t>
                    </m:r>
                    <m:r>
                      <a:rPr lang="en-US" sz="2800" i="1" dirty="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m>
                          <m:mPr>
                            <m:plcHide m:val="on"/>
                            <m:mcs>
                              <m:mc>
                                <m:mcPr>
                                  <m:count m:val="1"/>
                                  <m:mcJc m:val="center"/>
                                </m:mcPr>
                              </m:mc>
                            </m:mcs>
                            <m:ctrlPr>
                              <a:rPr lang="en-US" sz="2800" i="1">
                                <a:solidFill>
                                  <a:schemeClr val="tx1"/>
                                </a:solidFill>
                                <a:latin typeface="Cambria Math" panose="02040503050406030204" pitchFamily="18" charset="0"/>
                              </a:rPr>
                            </m:ctrlPr>
                          </m:mPr>
                          <m:m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  </m:t>
                                  </m:r>
                                </m:sub>
                              </m:sSub>
                            </m:e>
                          </m:mr>
                          <m:m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7</m:t>
                                      </m:r>
                                    </m:sub>
                                  </m:sSub>
                                  <m:r>
                                    <a:rPr lang="en-US" sz="2800" i="1">
                                      <a:solidFill>
                                        <a:schemeClr val="tx1"/>
                                      </a:solidFill>
                                      <a:latin typeface="Cambria Math" panose="02040503050406030204" pitchFamily="18" charset="0"/>
                                    </a:rPr>
                                    <m:t>  </m:t>
                                  </m:r>
                                </m:e>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11</m:t>
                                      </m:r>
                                    </m:sub>
                                  </m:sSub>
                                </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15</m:t>
                                      </m:r>
                                    </m:sub>
                                  </m:sSub>
                                </m:e>
                              </m:eqArr>
                            </m:e>
                          </m:mr>
                        </m:m>
                      </m:e>
                    </m:d>
                  </m:oMath>
                </a14:m>
                <a:endParaRPr lang="en-US" sz="2800" i="1" dirty="0">
                  <a:solidFill>
                    <a:schemeClr val="tx1"/>
                  </a:solidFill>
                  <a:ea typeface="Calibri" panose="020F0502020204030204" pitchFamily="34" charset="0"/>
                  <a:cs typeface="Calibri" panose="020F0502020204030204" pitchFamily="34" charset="0"/>
                </a:endParaRPr>
              </a:p>
              <a:p>
                <a:pPr marL="0" indent="0">
                  <a:buNone/>
                </a:pPr>
                <a:r>
                  <a:rPr lang="en-US" sz="2800" i="1" dirty="0">
                    <a:solidFill>
                      <a:schemeClr val="tx1"/>
                    </a:solidFill>
                    <a:ea typeface="Calibri" panose="020F0502020204030204" pitchFamily="34" charset="0"/>
                    <a:cs typeface="Calibri" panose="020F0502020204030204" pitchFamily="34" charset="0"/>
                  </a:rPr>
                  <a:t>Where: </a:t>
                </a:r>
              </a:p>
              <a:p>
                <a:pPr marL="0" indent="0">
                  <a:buNone/>
                </a:pPr>
                <a14:m>
                  <m:oMath xmlns:m="http://schemas.openxmlformats.org/officeDocument/2006/math">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4</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8</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12</m:t>
                        </m:r>
                      </m:sub>
                    </m:sSub>
                  </m:oMath>
                </a14:m>
                <a:r>
                  <a:rPr lang="en-US" sz="2800" i="1" dirty="0">
                    <a:solidFill>
                      <a:schemeClr val="tx1"/>
                    </a:solidFill>
                    <a:ea typeface="Calibri" panose="020F0502020204030204" pitchFamily="34" charset="0"/>
                    <a:cs typeface="Calibri" panose="020F0502020204030204" pitchFamily="34" charset="0"/>
                  </a:rPr>
                  <a:t>) = </a:t>
                </a:r>
                <a14:m>
                  <m:oMath xmlns:m="http://schemas.openxmlformats.org/officeDocument/2006/math">
                    <m:r>
                      <a:rPr lang="en-US" sz="2800" i="1">
                        <a:solidFill>
                          <a:schemeClr val="tx1"/>
                        </a:solidFill>
                        <a:latin typeface="Cambria Math" panose="02040503050406030204" pitchFamily="18" charset="0"/>
                      </a:rPr>
                      <m:t>𝑞𝑢𝑎𝑟𝑡𝑒𝑟𝑟𝑜𝑢𝑛𝑑</m:t>
                    </m:r>
                  </m:oMath>
                </a14:m>
                <a:r>
                  <a:rPr lang="en-US" sz="2800" i="1" dirty="0">
                    <a:solidFill>
                      <a:schemeClr val="tx1"/>
                    </a:solidFill>
                    <a:ea typeface="Calibri" panose="020F0502020204030204" pitchFamily="34" charset="0"/>
                    <a:cs typeface="Calibri" panose="020F0502020204030204" pitchFamily="34" charset="0"/>
                  </a:rPr>
                  <a:t>(</a:t>
                </a:r>
                <a14:m>
                  <m:oMath xmlns:m="http://schemas.openxmlformats.org/officeDocument/2006/math">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4</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8</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12</m:t>
                        </m:r>
                        <m:r>
                          <a:rPr lang="en-US" sz="2800" i="1">
                            <a:solidFill>
                              <a:schemeClr val="tx1"/>
                            </a:solidFill>
                            <a:latin typeface="Cambria Math" panose="02040503050406030204" pitchFamily="18" charset="0"/>
                          </a:rPr>
                          <m:t> </m:t>
                        </m:r>
                      </m:sub>
                    </m:sSub>
                    <m:r>
                      <a:rPr lang="en-US" sz="2800" i="1">
                        <a:solidFill>
                          <a:schemeClr val="tx1"/>
                        </a:solidFill>
                        <a:latin typeface="Cambria Math" panose="02040503050406030204" pitchFamily="18" charset="0"/>
                      </a:rPr>
                      <m:t>)</m:t>
                    </m:r>
                  </m:oMath>
                </a14:m>
                <a:endParaRPr lang="en-US" sz="2800" i="1" dirty="0">
                  <a:solidFill>
                    <a:schemeClr val="tx1"/>
                  </a:solidFill>
                  <a:ea typeface="Calibri" panose="020F0502020204030204" pitchFamily="34" charset="0"/>
                  <a:cs typeface="Calibri" panose="020F0502020204030204" pitchFamily="34" charset="0"/>
                </a:endParaRPr>
              </a:p>
              <a:p>
                <a:pPr marL="0" indent="0">
                  <a:buNone/>
                </a:pPr>
                <a14:m>
                  <m:oMath xmlns:m="http://schemas.openxmlformats.org/officeDocument/2006/math">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m:t>
                        </m:r>
                      </m:sub>
                    </m:sSub>
                  </m:oMath>
                </a14:m>
                <a:r>
                  <a:rPr lang="en-US" sz="2800" i="1" dirty="0">
                    <a:solidFill>
                      <a:schemeClr val="tx1"/>
                    </a:solidFill>
                    <a:ea typeface="Calibri" panose="020F0502020204030204" pitchFamily="34" charset="0"/>
                    <a:cs typeface="Calibri" panose="020F0502020204030204" pitchFamily="34" charset="0"/>
                  </a:rPr>
                  <a:t>)= </a:t>
                </a:r>
                <a14:m>
                  <m:oMath xmlns:m="http://schemas.openxmlformats.org/officeDocument/2006/math">
                    <m:r>
                      <a:rPr lang="en-US" sz="2800" i="1">
                        <a:solidFill>
                          <a:schemeClr val="tx1"/>
                        </a:solidFill>
                        <a:latin typeface="Cambria Math" panose="02040503050406030204" pitchFamily="18" charset="0"/>
                      </a:rPr>
                      <m:t>𝑞𝑢𝑎𝑟𝑡𝑒𝑟𝑟𝑜𝑢𝑛𝑑</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9</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13</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oMath>
                </a14:m>
                <a:r>
                  <a:rPr lang="en-US" sz="2800" i="1" dirty="0">
                    <a:solidFill>
                      <a:schemeClr val="tx1"/>
                    </a:solidFill>
                    <a:ea typeface="Calibri" panose="020F0502020204030204" pitchFamily="34" charset="0"/>
                    <a:cs typeface="Calibri" panose="020F0502020204030204" pitchFamily="34" charset="0"/>
                  </a:rPr>
                  <a:t>)</a:t>
                </a:r>
              </a:p>
              <a:p>
                <a:pPr marL="0" indent="0">
                  <a:buNone/>
                </a:pPr>
                <a14:m>
                  <m:oMath xmlns:m="http://schemas.openxmlformats.org/officeDocument/2006/math">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6</m:t>
                        </m:r>
                      </m:sub>
                    </m:sSub>
                  </m:oMath>
                </a14:m>
                <a:r>
                  <a:rPr lang="en-US" sz="2800" i="1" dirty="0">
                    <a:solidFill>
                      <a:schemeClr val="tx1"/>
                    </a:solidFill>
                    <a:ea typeface="Calibri" panose="020F0502020204030204" pitchFamily="34" charset="0"/>
                    <a:cs typeface="Calibri" panose="020F0502020204030204" pitchFamily="34" charset="0"/>
                  </a:rPr>
                  <a:t>)= </a:t>
                </a:r>
                <a14:m>
                  <m:oMath xmlns:m="http://schemas.openxmlformats.org/officeDocument/2006/math">
                    <m:r>
                      <a:rPr lang="en-US" sz="2800" i="1">
                        <a:solidFill>
                          <a:schemeClr val="tx1"/>
                        </a:solidFill>
                        <a:latin typeface="Cambria Math" panose="02040503050406030204" pitchFamily="18" charset="0"/>
                      </a:rPr>
                      <m:t>𝑞𝑢𝑎𝑟𝑡𝑒𝑟𝑟𝑜𝑢𝑛𝑑</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14</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2</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6</m:t>
                        </m:r>
                      </m:sub>
                    </m:sSub>
                  </m:oMath>
                </a14:m>
                <a:r>
                  <a:rPr lang="en-US" sz="2800" i="1" dirty="0">
                    <a:solidFill>
                      <a:schemeClr val="tx1"/>
                    </a:solidFill>
                    <a:ea typeface="Calibri" panose="020F0502020204030204" pitchFamily="34" charset="0"/>
                    <a:cs typeface="Calibri" panose="020F0502020204030204" pitchFamily="34" charset="0"/>
                  </a:rPr>
                  <a:t>)</a:t>
                </a:r>
              </a:p>
              <a:p>
                <a:pPr marL="0" indent="0">
                  <a:buNone/>
                </a:pPr>
                <a14:m>
                  <m:oMath xmlns:m="http://schemas.openxmlformats.org/officeDocument/2006/math">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7</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11</m:t>
                        </m:r>
                      </m:sub>
                    </m:sSub>
                  </m:oMath>
                </a14:m>
                <a:r>
                  <a:rPr lang="en-US" sz="2800" i="1" dirty="0">
                    <a:solidFill>
                      <a:schemeClr val="tx1"/>
                    </a:solidFill>
                    <a:ea typeface="Calibri" panose="020F0502020204030204" pitchFamily="34" charset="0"/>
                    <a:cs typeface="Calibri" panose="020F0502020204030204" pitchFamily="34" charset="0"/>
                  </a:rPr>
                  <a:t>)= </a:t>
                </a:r>
                <a14:m>
                  <m:oMath xmlns:m="http://schemas.openxmlformats.org/officeDocument/2006/math">
                    <m:r>
                      <a:rPr lang="en-US" sz="2800" i="1">
                        <a:solidFill>
                          <a:schemeClr val="tx1"/>
                        </a:solidFill>
                        <a:latin typeface="Cambria Math" panose="02040503050406030204" pitchFamily="18" charset="0"/>
                      </a:rPr>
                      <m:t>𝑞𝑢𝑎𝑟𝑡𝑒𝑟𝑟𝑜𝑢𝑛𝑑</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15</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3</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7</m:t>
                        </m:r>
                        <m:r>
                          <a:rPr lang="en-US" sz="2800" i="1">
                            <a:solidFill>
                              <a:schemeClr val="tx1"/>
                            </a:solidFill>
                            <a:latin typeface="Cambria Math" panose="02040503050406030204" pitchFamily="18" charset="0"/>
                          </a:rPr>
                          <m:t>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11</m:t>
                        </m:r>
                        <m:r>
                          <a:rPr lang="en-US" sz="2800" i="1">
                            <a:solidFill>
                              <a:schemeClr val="tx1"/>
                            </a:solidFill>
                            <a:latin typeface="Cambria Math" panose="02040503050406030204" pitchFamily="18" charset="0"/>
                          </a:rPr>
                          <m:t> </m:t>
                        </m:r>
                      </m:sub>
                    </m:sSub>
                  </m:oMath>
                </a14:m>
                <a:r>
                  <a:rPr lang="en-US" sz="2800" i="1" dirty="0">
                    <a:solidFill>
                      <a:schemeClr val="tx1"/>
                    </a:solidFill>
                    <a:ea typeface="Calibri" panose="020F0502020204030204" pitchFamily="34" charset="0"/>
                    <a:cs typeface="Calibri" panose="020F0502020204030204" pitchFamily="34" charset="0"/>
                  </a:rPr>
                  <a:t>)</a:t>
                </a:r>
              </a:p>
              <a:p>
                <a:pPr marL="0" indent="0">
                  <a:buNone/>
                </a:pPr>
                <a:endParaRPr lang="he-IL" dirty="0"/>
              </a:p>
            </p:txBody>
          </p:sp>
        </mc:Choice>
        <mc:Fallback xmlns="">
          <p:sp>
            <p:nvSpPr>
              <p:cNvPr id="11" name="מציין מיקום תוכן 10">
                <a:extLst>
                  <a:ext uri="{FF2B5EF4-FFF2-40B4-BE49-F238E27FC236}">
                    <a16:creationId xmlns:a16="http://schemas.microsoft.com/office/drawing/2014/main" id="{C8C00BF0-D03B-4A77-A9B6-0959DB486ECE}"/>
                  </a:ext>
                </a:extLst>
              </p:cNvPr>
              <p:cNvSpPr>
                <a:spLocks noGrp="1" noRot="1" noChangeAspect="1" noMove="1" noResize="1" noEditPoints="1" noAdjustHandles="1" noChangeArrowheads="1" noChangeShapeType="1" noTextEdit="1"/>
              </p:cNvSpPr>
              <p:nvPr>
                <p:ph sz="quarter" idx="4"/>
              </p:nvPr>
            </p:nvSpPr>
            <p:spPr>
              <a:xfrm>
                <a:off x="9296400" y="1961496"/>
                <a:ext cx="8382000" cy="7601604"/>
              </a:xfrm>
              <a:blipFill>
                <a:blip r:embed="rId6"/>
                <a:stretch>
                  <a:fillRect l="-1455" t="-802" b="-1283"/>
                </a:stretch>
              </a:blipFill>
            </p:spPr>
            <p:txBody>
              <a:bodyPr/>
              <a:lstStyle/>
              <a:p>
                <a:r>
                  <a:rPr lang="en-US">
                    <a:noFill/>
                  </a:rPr>
                  <a:t> </a:t>
                </a:r>
              </a:p>
            </p:txBody>
          </p:sp>
        </mc:Fallback>
      </mc:AlternateContent>
    </p:spTree>
    <p:extLst>
      <p:ext uri="{BB962C8B-B14F-4D97-AF65-F5344CB8AC3E}">
        <p14:creationId xmlns:p14="http://schemas.microsoft.com/office/powerpoint/2010/main" val="3696827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err="1">
                <a:solidFill>
                  <a:srgbClr val="004AAD"/>
                </a:solidFill>
                <a:latin typeface="Suez One"/>
                <a:ea typeface="Suez One"/>
                <a:cs typeface="Suez One"/>
                <a:sym typeface="Suez One"/>
              </a:rPr>
              <a:t>Doubleround</a:t>
            </a:r>
            <a:r>
              <a:rPr lang="en-US" sz="8000" dirty="0">
                <a:solidFill>
                  <a:srgbClr val="004AAD"/>
                </a:solidFill>
                <a:latin typeface="Suez One"/>
                <a:ea typeface="Suez One"/>
                <a:cs typeface="Suez One"/>
                <a:sym typeface="Suez One"/>
              </a:rPr>
              <a:t> Function </a:t>
            </a: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1963400" cy="7105150"/>
              </a:xfrm>
              <a:prstGeom prst="rect">
                <a:avLst/>
              </a:prstGeom>
              <a:noFill/>
            </p:spPr>
            <p:txBody>
              <a:bodyPr wrap="square" rtlCol="0">
                <a:spAutoFit/>
              </a:bodyPr>
              <a:lstStyle/>
              <a:p>
                <a:r>
                  <a:rPr lang="en-US" sz="3600" dirty="0"/>
                  <a:t>The two functions, when combined, form the </a:t>
                </a:r>
                <a:r>
                  <a:rPr lang="en-US" sz="3600" dirty="0" err="1"/>
                  <a:t>DoubleRound</a:t>
                </a:r>
                <a:r>
                  <a:rPr lang="en-US" sz="3600" dirty="0"/>
                  <a:t> function. This means that each word in the sequence is processed twice: once as part of the rows in the matrix and once as part of the columns. A double round consists of a column round followed by a row round.</a:t>
                </a:r>
              </a:p>
              <a:p>
                <a:r>
                  <a:rPr lang="en-US" sz="3600" b="1" dirty="0"/>
                  <a:t>Inputs and Outputs</a:t>
                </a:r>
                <a:r>
                  <a:rPr lang="en-US" sz="3600" dirty="0"/>
                  <a:t>: If x is a 16-word sequence, then </a:t>
                </a:r>
                <a:r>
                  <a:rPr lang="en-US" sz="3600" dirty="0" err="1"/>
                  <a:t>doubleround</a:t>
                </a:r>
                <a:r>
                  <a:rPr lang="en-US" sz="3600" dirty="0"/>
                  <a:t>(x) is also a 16-word sequence.</a:t>
                </a:r>
              </a:p>
              <a:p>
                <a:endParaRPr lang="en-US" sz="3600" dirty="0"/>
              </a:p>
              <a:p>
                <a:pPr/>
                <a14:m>
                  <m:oMathPara xmlns:m="http://schemas.openxmlformats.org/officeDocument/2006/math">
                    <m:oMathParaPr>
                      <m:jc m:val="centerGroup"/>
                    </m:oMathParaPr>
                    <m:oMath xmlns:m="http://schemas.openxmlformats.org/officeDocument/2006/math">
                      <m:r>
                        <a:rPr lang="en-US" sz="5400" b="1" i="1" dirty="0" err="1" smtClean="0">
                          <a:latin typeface="Cambria Math" panose="02040503050406030204" pitchFamily="18" charset="0"/>
                        </a:rPr>
                        <m:t>𝒅𝒐𝒖𝒃𝒍𝒆𝒓𝒐𝒖𝒏𝒅</m:t>
                      </m:r>
                      <m:d>
                        <m:dPr>
                          <m:ctrlPr>
                            <a:rPr lang="en-US" sz="5400" b="1" i="1" dirty="0" smtClean="0">
                              <a:latin typeface="Cambria Math" panose="02040503050406030204" pitchFamily="18" charset="0"/>
                            </a:rPr>
                          </m:ctrlPr>
                        </m:dPr>
                        <m:e>
                          <m:sSub>
                            <m:sSubPr>
                              <m:ctrlPr>
                                <a:rPr lang="en-US" sz="5400" b="1" i="1" dirty="0" smtClean="0">
                                  <a:latin typeface="Cambria Math" panose="02040503050406030204" pitchFamily="18" charset="0"/>
                                </a:rPr>
                              </m:ctrlPr>
                            </m:sSubPr>
                            <m:e>
                              <m:r>
                                <a:rPr lang="en-US" sz="5400" b="1" i="1" dirty="0" smtClean="0">
                                  <a:latin typeface="Cambria Math" panose="02040503050406030204" pitchFamily="18" charset="0"/>
                                </a:rPr>
                                <m:t>𝒙</m:t>
                              </m:r>
                            </m:e>
                            <m:sub>
                              <m:r>
                                <a:rPr lang="en-US" sz="5400" b="1" i="1" dirty="0" smtClean="0">
                                  <a:latin typeface="Cambria Math" panose="02040503050406030204" pitchFamily="18" charset="0"/>
                                </a:rPr>
                                <m:t>𝟎</m:t>
                              </m:r>
                            </m:sub>
                          </m:sSub>
                          <m:r>
                            <a:rPr lang="en-US" sz="5400" b="1" i="1" dirty="0" smtClean="0">
                              <a:latin typeface="Cambria Math" panose="02040503050406030204" pitchFamily="18" charset="0"/>
                            </a:rPr>
                            <m:t>,…,</m:t>
                          </m:r>
                          <m:sSub>
                            <m:sSubPr>
                              <m:ctrlPr>
                                <a:rPr lang="en-US" sz="5400" b="1" i="1" dirty="0" smtClean="0">
                                  <a:latin typeface="Cambria Math" panose="02040503050406030204" pitchFamily="18" charset="0"/>
                                </a:rPr>
                              </m:ctrlPr>
                            </m:sSubPr>
                            <m:e>
                              <m:r>
                                <a:rPr lang="en-US" sz="5400" b="1" i="1" dirty="0" smtClean="0">
                                  <a:latin typeface="Cambria Math" panose="02040503050406030204" pitchFamily="18" charset="0"/>
                                </a:rPr>
                                <m:t>𝒙</m:t>
                              </m:r>
                            </m:e>
                            <m:sub>
                              <m:r>
                                <a:rPr lang="en-US" sz="5400" b="1" i="1" dirty="0" smtClean="0">
                                  <a:latin typeface="Cambria Math" panose="02040503050406030204" pitchFamily="18" charset="0"/>
                                </a:rPr>
                                <m:t>𝟏𝟓</m:t>
                              </m:r>
                            </m:sub>
                          </m:sSub>
                          <m:r>
                            <a:rPr lang="en-US" sz="5400" b="1" i="1" dirty="0" smtClean="0">
                              <a:latin typeface="Cambria Math" panose="02040503050406030204" pitchFamily="18" charset="0"/>
                            </a:rPr>
                            <m:t>=</m:t>
                          </m:r>
                        </m:e>
                      </m:d>
                      <m:r>
                        <a:rPr lang="en-US" sz="5400" b="1" i="1" dirty="0" smtClean="0">
                          <a:latin typeface="Cambria Math" panose="02040503050406030204" pitchFamily="18" charset="0"/>
                        </a:rPr>
                        <m:t>= </m:t>
                      </m:r>
                      <m:r>
                        <a:rPr lang="en-US" sz="5400" b="1" i="1" dirty="0" err="1" smtClean="0">
                          <a:latin typeface="Cambria Math" panose="02040503050406030204" pitchFamily="18" charset="0"/>
                        </a:rPr>
                        <m:t>𝒓𝒐𝒘𝒓𝒐𝒖𝒏𝒅</m:t>
                      </m:r>
                      <m:d>
                        <m:dPr>
                          <m:ctrlPr>
                            <a:rPr lang="en-US" sz="5400" b="1" i="1" dirty="0" smtClean="0">
                              <a:latin typeface="Cambria Math" panose="02040503050406030204" pitchFamily="18" charset="0"/>
                            </a:rPr>
                          </m:ctrlPr>
                        </m:dPr>
                        <m:e>
                          <m:r>
                            <a:rPr lang="en-US" sz="5400" b="1" i="1" dirty="0" err="1" smtClean="0">
                              <a:latin typeface="Cambria Math" panose="02040503050406030204" pitchFamily="18" charset="0"/>
                            </a:rPr>
                            <m:t>𝒄𝒐𝒍𝒖𝒎𝒏𝒓𝒐𝒖𝒏𝒅</m:t>
                          </m:r>
                          <m:d>
                            <m:dPr>
                              <m:ctrlPr>
                                <a:rPr lang="en-US" sz="5400" b="1" i="1" dirty="0" smtClean="0">
                                  <a:latin typeface="Cambria Math" panose="02040503050406030204" pitchFamily="18" charset="0"/>
                                </a:rPr>
                              </m:ctrlPr>
                            </m:dPr>
                            <m:e>
                              <m:sSub>
                                <m:sSubPr>
                                  <m:ctrlPr>
                                    <a:rPr lang="en-US" sz="5400" b="1" i="1" dirty="0" smtClean="0">
                                      <a:latin typeface="Cambria Math" panose="02040503050406030204" pitchFamily="18" charset="0"/>
                                    </a:rPr>
                                  </m:ctrlPr>
                                </m:sSubPr>
                                <m:e>
                                  <m:r>
                                    <a:rPr lang="en-US" sz="5400" b="1" i="1" dirty="0" smtClean="0">
                                      <a:latin typeface="Cambria Math" panose="02040503050406030204" pitchFamily="18" charset="0"/>
                                    </a:rPr>
                                    <m:t>𝒙</m:t>
                                  </m:r>
                                </m:e>
                                <m:sub>
                                  <m:r>
                                    <a:rPr lang="en-US" sz="5400" b="1" i="1" dirty="0" smtClean="0">
                                      <a:latin typeface="Cambria Math" panose="02040503050406030204" pitchFamily="18" charset="0"/>
                                    </a:rPr>
                                    <m:t>𝟎</m:t>
                                  </m:r>
                                </m:sub>
                              </m:sSub>
                              <m:r>
                                <a:rPr lang="en-US" sz="5400" b="1" i="1" dirty="0" smtClean="0">
                                  <a:latin typeface="Cambria Math" panose="02040503050406030204" pitchFamily="18" charset="0"/>
                                </a:rPr>
                                <m:t>,…,</m:t>
                              </m:r>
                              <m:sSub>
                                <m:sSubPr>
                                  <m:ctrlPr>
                                    <a:rPr lang="en-US" sz="5400" b="1" i="1" dirty="0" smtClean="0">
                                      <a:latin typeface="Cambria Math" panose="02040503050406030204" pitchFamily="18" charset="0"/>
                                    </a:rPr>
                                  </m:ctrlPr>
                                </m:sSubPr>
                                <m:e>
                                  <m:r>
                                    <a:rPr lang="en-US" sz="5400" b="1" i="1" dirty="0" smtClean="0">
                                      <a:latin typeface="Cambria Math" panose="02040503050406030204" pitchFamily="18" charset="0"/>
                                    </a:rPr>
                                    <m:t>𝒙</m:t>
                                  </m:r>
                                </m:e>
                                <m:sub>
                                  <m:r>
                                    <a:rPr lang="en-US" sz="5400" b="1" i="1" dirty="0" smtClean="0">
                                      <a:latin typeface="Cambria Math" panose="02040503050406030204" pitchFamily="18" charset="0"/>
                                    </a:rPr>
                                    <m:t>𝟏𝟓</m:t>
                                  </m:r>
                                </m:sub>
                              </m:sSub>
                            </m:e>
                          </m:d>
                        </m:e>
                      </m:d>
                    </m:oMath>
                  </m:oMathPara>
                </a14:m>
                <a:endParaRPr lang="en-US" sz="5400" b="1" dirty="0"/>
              </a:p>
              <a:p>
                <a:endParaRPr lang="en-US" sz="5400" b="1" dirty="0"/>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3048000" y="2552700"/>
                <a:ext cx="11963400" cy="7105150"/>
              </a:xfrm>
              <a:prstGeom prst="rect">
                <a:avLst/>
              </a:prstGeom>
              <a:blipFill>
                <a:blip r:embed="rId5"/>
                <a:stretch>
                  <a:fillRect l="-1528" t="-1373" r="-8355"/>
                </a:stretch>
              </a:blipFill>
            </p:spPr>
            <p:txBody>
              <a:bodyPr/>
              <a:lstStyle/>
              <a:p>
                <a:r>
                  <a:rPr lang="he-IL">
                    <a:noFill/>
                  </a:rPr>
                  <a:t> </a:t>
                </a:r>
              </a:p>
            </p:txBody>
          </p:sp>
        </mc:Fallback>
      </mc:AlternateContent>
    </p:spTree>
    <p:extLst>
      <p:ext uri="{BB962C8B-B14F-4D97-AF65-F5344CB8AC3E}">
        <p14:creationId xmlns:p14="http://schemas.microsoft.com/office/powerpoint/2010/main" val="2765934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In Salsa20</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2192000" cy="3970318"/>
          </a:xfrm>
          <a:prstGeom prst="rect">
            <a:avLst/>
          </a:prstGeom>
          <a:noFill/>
        </p:spPr>
        <p:txBody>
          <a:bodyPr wrap="square" rtlCol="0">
            <a:spAutoFit/>
          </a:bodyPr>
          <a:lstStyle/>
          <a:p>
            <a:r>
              <a:rPr lang="en-US" sz="3600" dirty="0"/>
              <a:t>In the Salsa20 algorithm, the </a:t>
            </a:r>
            <a:r>
              <a:rPr lang="en-US" sz="3600" dirty="0" err="1"/>
              <a:t>DoubleRound</a:t>
            </a:r>
            <a:r>
              <a:rPr lang="en-US" sz="3600" dirty="0"/>
              <a:t> function is performed 10 times. </a:t>
            </a:r>
          </a:p>
          <a:p>
            <a:r>
              <a:rPr lang="en-US" sz="3600" dirty="0"/>
              <a:t>Each </a:t>
            </a:r>
            <a:r>
              <a:rPr lang="en-US" sz="3600" dirty="0" err="1"/>
              <a:t>DoubleRound</a:t>
            </a:r>
            <a:r>
              <a:rPr lang="en-US" sz="3600" dirty="0"/>
              <a:t> consists of a column round followed by a row round. This means that in total, the input is processed through 20 rounds of transformation, enhancing the security of the encryption by thoroughly mixing the input data.</a:t>
            </a:r>
          </a:p>
          <a:p>
            <a:endParaRPr lang="en-US" sz="3600" dirty="0"/>
          </a:p>
        </p:txBody>
      </p:sp>
    </p:spTree>
    <p:extLst>
      <p:ext uri="{BB962C8B-B14F-4D97-AF65-F5344CB8AC3E}">
        <p14:creationId xmlns:p14="http://schemas.microsoft.com/office/powerpoint/2010/main" val="3448724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559210" y="59650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The Expansion function </a:t>
            </a:r>
          </a:p>
        </p:txBody>
      </p:sp>
      <p:pic>
        <p:nvPicPr>
          <p:cNvPr id="9" name="תמונה 8">
            <a:extLst>
              <a:ext uri="{FF2B5EF4-FFF2-40B4-BE49-F238E27FC236}">
                <a16:creationId xmlns:a16="http://schemas.microsoft.com/office/drawing/2014/main" id="{B9025F05-7E88-9EC0-E3BC-7C9FB509554E}"/>
              </a:ext>
            </a:extLst>
          </p:cNvPr>
          <p:cNvPicPr>
            <a:picLocks noChangeAspect="1"/>
          </p:cNvPicPr>
          <p:nvPr/>
        </p:nvPicPr>
        <p:blipFill>
          <a:blip r:embed="rId5"/>
          <a:stretch>
            <a:fillRect/>
          </a:stretch>
        </p:blipFill>
        <p:spPr>
          <a:xfrm>
            <a:off x="9296400" y="1730360"/>
            <a:ext cx="7769701" cy="8289940"/>
          </a:xfrm>
          <a:prstGeom prst="rect">
            <a:avLst/>
          </a:prstGeom>
          <a:ln>
            <a:noFill/>
          </a:ln>
          <a:effectLst>
            <a:outerShdw blurRad="292100" dist="139700" dir="2700000" algn="tl" rotWithShape="0">
              <a:srgbClr val="333333">
                <a:alpha val="65000"/>
              </a:srgbClr>
            </a:outerShdw>
          </a:effectLst>
        </p:spPr>
      </p:pic>
      <p:sp>
        <p:nvSpPr>
          <p:cNvPr id="11" name="תיבת טקסט 10">
            <a:extLst>
              <a:ext uri="{FF2B5EF4-FFF2-40B4-BE49-F238E27FC236}">
                <a16:creationId xmlns:a16="http://schemas.microsoft.com/office/drawing/2014/main" id="{569756FA-7F7B-B479-10A6-A0FC735E8328}"/>
              </a:ext>
            </a:extLst>
          </p:cNvPr>
          <p:cNvSpPr txBox="1"/>
          <p:nvPr/>
        </p:nvSpPr>
        <p:spPr>
          <a:xfrm>
            <a:off x="645965" y="3238500"/>
            <a:ext cx="8345636" cy="2308324"/>
          </a:xfrm>
          <a:prstGeom prst="rect">
            <a:avLst/>
          </a:prstGeom>
          <a:noFill/>
        </p:spPr>
        <p:txBody>
          <a:bodyPr wrap="square" rtlCol="0">
            <a:spAutoFit/>
          </a:bodyPr>
          <a:lstStyle/>
          <a:p>
            <a:r>
              <a:rPr lang="en-US" sz="3600" b="1" dirty="0"/>
              <a:t>Inputs and outputs:</a:t>
            </a:r>
          </a:p>
          <a:p>
            <a:r>
              <a:rPr lang="en-US" sz="3600" dirty="0"/>
              <a:t>If k is a 32-byte sequence and n is a 16-byte sequence, then Salsa20k(n) is a 64-byte sequence. </a:t>
            </a:r>
          </a:p>
        </p:txBody>
      </p:sp>
    </p:spTree>
    <p:extLst>
      <p:ext uri="{BB962C8B-B14F-4D97-AF65-F5344CB8AC3E}">
        <p14:creationId xmlns:p14="http://schemas.microsoft.com/office/powerpoint/2010/main" val="1732747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499689" y="50149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Salsa20’s Hash function</a:t>
            </a: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685800" y="1688786"/>
                <a:ext cx="17602200" cy="1754326"/>
              </a:xfrm>
              <a:prstGeom prst="rect">
                <a:avLst/>
              </a:prstGeom>
              <a:noFill/>
            </p:spPr>
            <p:txBody>
              <a:bodyPr wrap="square" rtlCol="0">
                <a:spAutoFit/>
              </a:bodyPr>
              <a:lstStyle/>
              <a:p>
                <a14:m>
                  <m:oMath xmlns:m="http://schemas.openxmlformats.org/officeDocument/2006/math">
                    <m:r>
                      <a:rPr lang="en-US" sz="3600" b="1" i="1" smtClean="0">
                        <a:latin typeface="Cambria Math" panose="02040503050406030204" pitchFamily="18" charset="0"/>
                      </a:rPr>
                      <m:t>𝒍𝒊𝒕𝒕𝒍𝒆𝒆𝒏𝒅𝒊𝒂𝒏</m:t>
                    </m:r>
                    <m:d>
                      <m:dPr>
                        <m:ctrlPr>
                          <a:rPr lang="en-US" sz="3600" b="1" i="1">
                            <a:latin typeface="Cambria Math" panose="02040503050406030204" pitchFamily="18" charset="0"/>
                          </a:rPr>
                        </m:ctrlPr>
                      </m:dPr>
                      <m:e>
                        <m:r>
                          <a:rPr lang="en-US" sz="3600" b="1" i="1">
                            <a:latin typeface="Cambria Math" panose="02040503050406030204" pitchFamily="18" charset="0"/>
                          </a:rPr>
                          <m:t>𝒃</m:t>
                        </m:r>
                      </m:e>
                    </m:d>
                  </m:oMath>
                </a14:m>
                <a:r>
                  <a:rPr lang="en-US" sz="3600" b="1" dirty="0"/>
                  <a:t> function:</a:t>
                </a:r>
                <a:br>
                  <a:rPr lang="en-US" sz="3600" dirty="0"/>
                </a:br>
                <a:r>
                  <a:rPr lang="en-US" sz="3600" dirty="0"/>
                  <a:t>if </a:t>
                </a:r>
                <a14:m>
                  <m:oMath xmlns:m="http://schemas.openxmlformats.org/officeDocument/2006/math">
                    <m:r>
                      <a:rPr lang="en-US" sz="3600" b="0" i="1" smtClean="0">
                        <a:latin typeface="Cambria Math" panose="02040503050406030204" pitchFamily="18" charset="0"/>
                      </a:rPr>
                      <m:t>𝑏</m:t>
                    </m:r>
                    <m:r>
                      <a:rPr lang="en-US" sz="3600" b="0" i="1" smtClean="0">
                        <a:latin typeface="Cambria Math" panose="02040503050406030204" pitchFamily="18" charset="0"/>
                      </a:rPr>
                      <m:t> </m:t>
                    </m:r>
                    <m:r>
                      <a:rPr lang="en-US" sz="3600" b="0" i="1" smtClean="0">
                        <a:latin typeface="Cambria Math" panose="02040503050406030204" pitchFamily="18" charset="0"/>
                      </a:rPr>
                      <m:t>𝑖𝑠</m:t>
                    </m:r>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 </m:t>
                    </m:r>
                    <m:r>
                      <a:rPr lang="en-US" sz="3600" b="0" i="1" smtClean="0">
                        <a:latin typeface="Cambria Math" panose="02040503050406030204" pitchFamily="18" charset="0"/>
                      </a:rPr>
                      <m:t>4</m:t>
                    </m:r>
                    <m:r>
                      <a:rPr lang="en-US" sz="3600" b="0" i="1" smtClean="0">
                        <a:latin typeface="Cambria Math" panose="02040503050406030204" pitchFamily="18" charset="0"/>
                      </a:rPr>
                      <m:t>−</m:t>
                    </m:r>
                    <m:r>
                      <a:rPr lang="en-US" sz="3600" b="0" i="1" smtClean="0">
                        <a:latin typeface="Cambria Math" panose="02040503050406030204" pitchFamily="18" charset="0"/>
                      </a:rPr>
                      <m:t>𝑏𝑦𝑡𝑒</m:t>
                    </m:r>
                  </m:oMath>
                </a14:m>
                <a:r>
                  <a:rPr lang="en-US" sz="3600" dirty="0"/>
                  <a:t> sequence then </a:t>
                </a:r>
                <a14:m>
                  <m:oMath xmlns:m="http://schemas.openxmlformats.org/officeDocument/2006/math">
                    <m:r>
                      <a:rPr lang="en-US" sz="3600" b="0" i="1" smtClean="0">
                        <a:latin typeface="Cambria Math" panose="02040503050406030204" pitchFamily="18" charset="0"/>
                      </a:rPr>
                      <m:t>𝑙𝑖𝑡𝑡𝑙𝑒𝑒𝑛𝑑𝑖𝑎𝑛</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𝑏</m:t>
                        </m:r>
                      </m:e>
                    </m:d>
                    <m:r>
                      <a:rPr lang="en-US" sz="3600" b="0" i="1" smtClean="0">
                        <a:latin typeface="Cambria Math" panose="02040503050406030204" pitchFamily="18" charset="0"/>
                      </a:rPr>
                      <m:t> </m:t>
                    </m:r>
                  </m:oMath>
                </a14:m>
                <a:r>
                  <a:rPr lang="en-US" sz="3600" b="0" i="0" dirty="0">
                    <a:latin typeface="+mj-lt"/>
                  </a:rPr>
                  <a:t>is a word</a:t>
                </a:r>
                <a14:m>
                  <m:oMath xmlns:m="http://schemas.openxmlformats.org/officeDocument/2006/math">
                    <m:r>
                      <a:rPr lang="en-US" sz="3600" b="0" i="1" smtClean="0">
                        <a:latin typeface="Cambria Math" panose="02040503050406030204" pitchFamily="18" charset="0"/>
                      </a:rPr>
                      <m:t>.</m:t>
                    </m:r>
                  </m:oMath>
                </a14:m>
                <a:br>
                  <a:rPr lang="en-US" sz="3600" dirty="0"/>
                </a:br>
                <a14:m>
                  <m:oMath xmlns:m="http://schemas.openxmlformats.org/officeDocument/2006/math">
                    <m:r>
                      <a:rPr lang="en-US" sz="3600" b="1" i="1" smtClean="0">
                        <a:latin typeface="Cambria Math" panose="02040503050406030204" pitchFamily="18" charset="0"/>
                      </a:rPr>
                      <m:t>𝑫𝒆𝒇𝒊𝒏𝒊𝒕𝒊𝒐𝒏</m:t>
                    </m:r>
                    <m:r>
                      <a:rPr lang="en-US" sz="3600" b="0" i="1" smtClean="0">
                        <a:latin typeface="Cambria Math" panose="02040503050406030204" pitchFamily="18" charset="0"/>
                      </a:rPr>
                      <m:t>:</m:t>
                    </m:r>
                    <m:r>
                      <a:rPr lang="en-US" sz="3600" b="0" i="1" smtClean="0">
                        <a:latin typeface="Cambria Math" panose="02040503050406030204" pitchFamily="18" charset="0"/>
                      </a:rPr>
                      <m:t>𝑖𝑓</m:t>
                    </m:r>
                    <m:r>
                      <a:rPr lang="en-US" sz="3600" b="0" i="1" smtClean="0">
                        <a:latin typeface="Cambria Math" panose="02040503050406030204" pitchFamily="18" charset="0"/>
                      </a:rPr>
                      <m:t> </m:t>
                    </m:r>
                    <m:r>
                      <a:rPr lang="en-US" sz="3600" b="0" i="1" smtClean="0">
                        <a:latin typeface="Cambria Math" panose="02040503050406030204" pitchFamily="18" charset="0"/>
                      </a:rPr>
                      <m:t>𝑏</m:t>
                    </m:r>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3</m:t>
                            </m:r>
                          </m:sub>
                        </m:sSub>
                      </m:e>
                    </m:d>
                    <m:r>
                      <a:rPr lang="en-US" sz="3600" b="0" i="1" smtClean="0">
                        <a:latin typeface="Cambria Math" panose="02040503050406030204" pitchFamily="18" charset="0"/>
                      </a:rPr>
                      <m:t> </m:t>
                    </m:r>
                    <m:r>
                      <a:rPr lang="en-US" sz="3600" b="0" i="1" smtClean="0">
                        <a:latin typeface="Cambria Math" panose="02040503050406030204" pitchFamily="18" charset="0"/>
                      </a:rPr>
                      <m:t>𝑡</m:t>
                    </m:r>
                    <m:r>
                      <a:rPr lang="en-US" sz="3600" b="0" i="1" smtClean="0">
                        <a:latin typeface="Cambria Math" panose="02040503050406030204" pitchFamily="18" charset="0"/>
                      </a:rPr>
                      <m:t>h</m:t>
                    </m:r>
                    <m:r>
                      <a:rPr lang="en-US" sz="3600" b="0" i="1" smtClean="0">
                        <a:latin typeface="Cambria Math" panose="02040503050406030204" pitchFamily="18" charset="0"/>
                      </a:rPr>
                      <m:t>𝑒𝑛</m:t>
                    </m:r>
                    <m:r>
                      <a:rPr lang="en-US" sz="3600" b="0" i="1" smtClean="0">
                        <a:latin typeface="Cambria Math" panose="02040503050406030204" pitchFamily="18" charset="0"/>
                      </a:rPr>
                      <m:t> </m:t>
                    </m:r>
                    <m:r>
                      <a:rPr lang="en-US" sz="3600" b="0" i="1" smtClean="0">
                        <a:latin typeface="Cambria Math" panose="02040503050406030204" pitchFamily="18" charset="0"/>
                      </a:rPr>
                      <m:t>𝑙𝑖𝑡𝑡𝑙𝑒𝑒𝑛𝑑𝑖𝑎𝑛</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𝑏</m:t>
                        </m:r>
                      </m:e>
                    </m:d>
                    <m:r>
                      <a:rPr lang="en-US" sz="3600" b="0" i="1" smtClean="0">
                        <a:latin typeface="Cambria Math" panose="02040503050406030204" pitchFamily="18" charset="0"/>
                      </a:rPr>
                      <m:t>𝑖𝑠</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2</m:t>
                        </m:r>
                      </m:e>
                      <m:sup>
                        <m:r>
                          <a:rPr lang="en-US" sz="3600" b="0" i="1" smtClean="0">
                            <a:latin typeface="Cambria Math" panose="02040503050406030204" pitchFamily="18" charset="0"/>
                          </a:rPr>
                          <m:t>8</m:t>
                        </m:r>
                      </m:sup>
                    </m:sSup>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2</m:t>
                        </m:r>
                      </m:e>
                      <m:sup>
                        <m:r>
                          <a:rPr lang="en-US" sz="3600" b="0" i="1" smtClean="0">
                            <a:latin typeface="Cambria Math" panose="02040503050406030204" pitchFamily="18" charset="0"/>
                          </a:rPr>
                          <m:t>16</m:t>
                        </m:r>
                      </m:sup>
                    </m:sSup>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2</m:t>
                        </m:r>
                      </m:e>
                      <m:sup>
                        <m:r>
                          <a:rPr lang="en-US" sz="3600" b="0" i="1" smtClean="0">
                            <a:latin typeface="Cambria Math" panose="02040503050406030204" pitchFamily="18" charset="0"/>
                          </a:rPr>
                          <m:t>24</m:t>
                        </m:r>
                      </m:sup>
                    </m:sSup>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3</m:t>
                        </m:r>
                      </m:sub>
                    </m:sSub>
                  </m:oMath>
                </a14:m>
                <a:r>
                  <a:rPr lang="en-US" sz="3600" dirty="0"/>
                  <a:t> </a:t>
                </a:r>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685800" y="1688786"/>
                <a:ext cx="17602200" cy="1754326"/>
              </a:xfrm>
              <a:prstGeom prst="rect">
                <a:avLst/>
              </a:prstGeom>
              <a:blipFill>
                <a:blip r:embed="rId5"/>
                <a:stretch>
                  <a:fillRect l="-1074" t="-5208"/>
                </a:stretch>
              </a:blipFill>
            </p:spPr>
            <p:txBody>
              <a:bodyPr/>
              <a:lstStyle/>
              <a:p>
                <a:r>
                  <a:rPr lang="he-IL">
                    <a:noFill/>
                  </a:rPr>
                  <a:t> </a:t>
                </a:r>
              </a:p>
            </p:txBody>
          </p:sp>
        </mc:Fallback>
      </mc:AlternateContent>
      <p:pic>
        <p:nvPicPr>
          <p:cNvPr id="10" name="תמונה 9">
            <a:extLst>
              <a:ext uri="{FF2B5EF4-FFF2-40B4-BE49-F238E27FC236}">
                <a16:creationId xmlns:a16="http://schemas.microsoft.com/office/drawing/2014/main" id="{52780A0B-CBF2-46A5-AB33-7BE47CB27784}"/>
              </a:ext>
            </a:extLst>
          </p:cNvPr>
          <p:cNvPicPr>
            <a:picLocks noChangeAspect="1"/>
          </p:cNvPicPr>
          <p:nvPr/>
        </p:nvPicPr>
        <p:blipFill>
          <a:blip r:embed="rId6"/>
          <a:stretch>
            <a:fillRect/>
          </a:stretch>
        </p:blipFill>
        <p:spPr>
          <a:xfrm>
            <a:off x="3886200" y="3526693"/>
            <a:ext cx="10948434" cy="64047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4654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499689" y="744609"/>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 Encryption</a:t>
            </a: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3011515" y="2441155"/>
                <a:ext cx="12192000" cy="6334555"/>
              </a:xfrm>
              <a:prstGeom prst="rect">
                <a:avLst/>
              </a:prstGeom>
              <a:noFill/>
            </p:spPr>
            <p:txBody>
              <a:bodyPr wrap="square" rtlCol="0">
                <a:spAutoFit/>
              </a:bodyPr>
              <a:lstStyle/>
              <a:p>
                <a:r>
                  <a:rPr lang="en-US" sz="3600" dirty="0"/>
                  <a:t>The Salsa20 encryption of m with nonce v under key k, denoted Salsa20k(v) ⊕ m. </a:t>
                </a:r>
              </a:p>
              <a:p>
                <a:endParaRPr lang="en-US" sz="3600" dirty="0"/>
              </a:p>
              <a:p>
                <a:r>
                  <a:rPr lang="en-US" sz="3600" dirty="0"/>
                  <a:t>With the output of the Slasa20 hashing function described, it is possible to encrypt a message m with a maximum length of </a:t>
                </a:r>
                <a14:m>
                  <m:oMath xmlns:m="http://schemas.openxmlformats.org/officeDocument/2006/math">
                    <m:sSup>
                      <m:sSupPr>
                        <m:ctrlPr>
                          <a:rPr lang="en-US" sz="3600" i="1">
                            <a:latin typeface="Cambria Math" panose="02040503050406030204" pitchFamily="18" charset="0"/>
                          </a:rPr>
                        </m:ctrlPr>
                      </m:sSupPr>
                      <m:e>
                        <m:r>
                          <a:rPr lang="en-US" sz="3600">
                            <a:latin typeface="Cambria Math" panose="02040503050406030204" pitchFamily="18" charset="0"/>
                          </a:rPr>
                          <m:t>2</m:t>
                        </m:r>
                      </m:e>
                      <m:sup>
                        <m:r>
                          <a:rPr lang="en-US" sz="3600">
                            <a:latin typeface="Cambria Math" panose="02040503050406030204" pitchFamily="18" charset="0"/>
                          </a:rPr>
                          <m:t>70</m:t>
                        </m:r>
                      </m:sup>
                    </m:sSup>
                  </m:oMath>
                </a14:m>
                <a:r>
                  <a:rPr lang="en-US" sz="3600" dirty="0"/>
                  <a:t> bytes when divided into 64-byte blocks, with the initialization vector v (Nonce) the counter </a:t>
                </a:r>
                <a:r>
                  <a:rPr lang="en-US" sz="3600" dirty="0" err="1"/>
                  <a:t>i</a:t>
                </a:r>
                <a:r>
                  <a:rPr lang="en-US" sz="3600" dirty="0"/>
                  <a:t> When </a:t>
                </a:r>
                <a14:m>
                  <m:oMath xmlns:m="http://schemas.openxmlformats.org/officeDocument/2006/math">
                    <m:r>
                      <a:rPr lang="en-US" sz="3600">
                        <a:latin typeface="Cambria Math" panose="02040503050406030204" pitchFamily="18" charset="0"/>
                      </a:rPr>
                      <m:t>0</m:t>
                    </m:r>
                    <m:r>
                      <a:rPr lang="en-US" sz="3600">
                        <a:latin typeface="Cambria Math" panose="02040503050406030204" pitchFamily="18" charset="0"/>
                      </a:rPr>
                      <m:t>&lt;</m:t>
                    </m:r>
                    <m:r>
                      <a:rPr lang="en-US" sz="3600">
                        <a:latin typeface="Cambria Math" panose="02040503050406030204" pitchFamily="18" charset="0"/>
                      </a:rPr>
                      <m:t>𝑖</m:t>
                    </m:r>
                    <m:r>
                      <a:rPr lang="en-US" sz="3600">
                        <a:latin typeface="Cambria Math" panose="02040503050406030204" pitchFamily="18" charset="0"/>
                      </a:rPr>
                      <m:t>&lt;</m:t>
                    </m:r>
                    <m:sSup>
                      <m:sSupPr>
                        <m:ctrlPr>
                          <a:rPr lang="en-US" sz="3600" i="1">
                            <a:latin typeface="Cambria Math" panose="02040503050406030204" pitchFamily="18" charset="0"/>
                          </a:rPr>
                        </m:ctrlPr>
                      </m:sSupPr>
                      <m:e>
                        <m:r>
                          <a:rPr lang="en-US" sz="3600">
                            <a:latin typeface="Cambria Math" panose="02040503050406030204" pitchFamily="18" charset="0"/>
                          </a:rPr>
                          <m:t>2</m:t>
                        </m:r>
                      </m:e>
                      <m:sup>
                        <m:r>
                          <a:rPr lang="en-US" sz="3600">
                            <a:latin typeface="Cambria Math" panose="02040503050406030204" pitchFamily="18" charset="0"/>
                          </a:rPr>
                          <m:t>64</m:t>
                        </m:r>
                      </m:sup>
                    </m:sSup>
                    <m:r>
                      <a:rPr lang="en-US" sz="3600">
                        <a:latin typeface="Cambria Math" panose="02040503050406030204" pitchFamily="18" charset="0"/>
                      </a:rPr>
                      <m:t>−</m:t>
                    </m:r>
                    <m:r>
                      <a:rPr lang="en-US" sz="3600">
                        <a:latin typeface="Cambria Math" panose="02040503050406030204" pitchFamily="18" charset="0"/>
                      </a:rPr>
                      <m:t>1</m:t>
                    </m:r>
                  </m:oMath>
                </a14:m>
                <a:r>
                  <a:rPr lang="en-US" sz="3600" dirty="0"/>
                  <a:t> and the key k as follows:</a:t>
                </a:r>
              </a:p>
              <a:p>
                <a:pPr algn="ctr"/>
                <a14:m>
                  <m:oMath xmlns:m="http://schemas.openxmlformats.org/officeDocument/2006/math">
                    <m:sSub>
                      <m:sSubPr>
                        <m:ctrlPr>
                          <a:rPr lang="en-US" sz="4400" b="1" i="1">
                            <a:latin typeface="Cambria Math" panose="02040503050406030204" pitchFamily="18" charset="0"/>
                          </a:rPr>
                        </m:ctrlPr>
                      </m:sSubPr>
                      <m:e>
                        <m:r>
                          <a:rPr lang="en-US" sz="4400" b="1" i="1">
                            <a:latin typeface="Cambria Math" panose="02040503050406030204" pitchFamily="18" charset="0"/>
                          </a:rPr>
                          <m:t>𝐜</m:t>
                        </m:r>
                      </m:e>
                      <m:sub>
                        <m:r>
                          <a:rPr lang="en-US" sz="4400" b="1" i="1">
                            <a:latin typeface="Cambria Math" panose="02040503050406030204" pitchFamily="18" charset="0"/>
                          </a:rPr>
                          <m:t>𝐢</m:t>
                        </m:r>
                      </m:sub>
                    </m:sSub>
                    <m:r>
                      <a:rPr lang="en-US" sz="4400" b="1">
                        <a:latin typeface="Cambria Math" panose="02040503050406030204" pitchFamily="18" charset="0"/>
                      </a:rPr>
                      <m:t>=</m:t>
                    </m:r>
                    <m:sSub>
                      <m:sSubPr>
                        <m:ctrlPr>
                          <a:rPr lang="en-US" sz="4400" b="1" i="1">
                            <a:latin typeface="Cambria Math" panose="02040503050406030204" pitchFamily="18" charset="0"/>
                          </a:rPr>
                        </m:ctrlPr>
                      </m:sSubPr>
                      <m:e>
                        <m:r>
                          <a:rPr lang="en-US" sz="4400" b="1" i="1">
                            <a:latin typeface="Cambria Math" panose="02040503050406030204" pitchFamily="18" charset="0"/>
                          </a:rPr>
                          <m:t>𝐒𝐚𝐥𝐬𝐚𝟐𝟎</m:t>
                        </m:r>
                      </m:e>
                      <m:sub>
                        <m:r>
                          <a:rPr lang="en-US" sz="4400" b="1" i="1">
                            <a:latin typeface="Cambria Math" panose="02040503050406030204" pitchFamily="18" charset="0"/>
                          </a:rPr>
                          <m:t>𝐤</m:t>
                        </m:r>
                      </m:sub>
                    </m:sSub>
                    <m:r>
                      <a:rPr lang="en-US" sz="4400" b="1">
                        <a:latin typeface="Cambria Math" panose="02040503050406030204" pitchFamily="18" charset="0"/>
                      </a:rPr>
                      <m:t>(</m:t>
                    </m:r>
                    <m:r>
                      <a:rPr lang="en-US" sz="4400" b="1" i="1">
                        <a:latin typeface="Cambria Math" panose="02040503050406030204" pitchFamily="18" charset="0"/>
                      </a:rPr>
                      <m:t>𝐯</m:t>
                    </m:r>
                    <m:r>
                      <a:rPr lang="en-US" sz="4400" b="1">
                        <a:latin typeface="Cambria Math" panose="02040503050406030204" pitchFamily="18" charset="0"/>
                      </a:rPr>
                      <m:t>,</m:t>
                    </m:r>
                    <m:r>
                      <a:rPr lang="en-US" sz="4400" b="1" i="1">
                        <a:latin typeface="Cambria Math" panose="02040503050406030204" pitchFamily="18" charset="0"/>
                      </a:rPr>
                      <m:t>𝐢</m:t>
                    </m:r>
                    <m:r>
                      <a:rPr lang="en-US" sz="4400" b="1">
                        <a:latin typeface="Cambria Math" panose="02040503050406030204" pitchFamily="18" charset="0"/>
                      </a:rPr>
                      <m:t>)</m:t>
                    </m:r>
                  </m:oMath>
                </a14:m>
                <a:r>
                  <a:rPr lang="en-US" sz="4400" b="1" dirty="0"/>
                  <a:t> ⊕ </a:t>
                </a:r>
                <a14:m>
                  <m:oMath xmlns:m="http://schemas.openxmlformats.org/officeDocument/2006/math">
                    <m:sSub>
                      <m:sSubPr>
                        <m:ctrlPr>
                          <a:rPr lang="en-US" sz="4400" b="1" i="1">
                            <a:latin typeface="Cambria Math" panose="02040503050406030204" pitchFamily="18" charset="0"/>
                          </a:rPr>
                        </m:ctrlPr>
                      </m:sSubPr>
                      <m:e>
                        <m:r>
                          <a:rPr lang="en-US" sz="4400" b="1" i="1">
                            <a:latin typeface="Cambria Math" panose="02040503050406030204" pitchFamily="18" charset="0"/>
                          </a:rPr>
                          <m:t>𝐦</m:t>
                        </m:r>
                      </m:e>
                      <m:sub>
                        <m:r>
                          <a:rPr lang="en-US" sz="4400" b="1" i="1">
                            <a:latin typeface="Cambria Math" panose="02040503050406030204" pitchFamily="18" charset="0"/>
                          </a:rPr>
                          <m:t>𝐢</m:t>
                        </m:r>
                      </m:sub>
                    </m:sSub>
                  </m:oMath>
                </a14:m>
                <a:endParaRPr lang="en-US" sz="4400" b="1" dirty="0"/>
              </a:p>
              <a:p>
                <a:endParaRPr lang="en-US" sz="3600" dirty="0"/>
              </a:p>
              <a:p>
                <a:r>
                  <a:rPr lang="en-US" sz="3600" dirty="0"/>
                  <a:t>v does not have to be secret but must be unique.</a:t>
                </a:r>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3011515" y="2441155"/>
                <a:ext cx="12192000" cy="6334555"/>
              </a:xfrm>
              <a:prstGeom prst="rect">
                <a:avLst/>
              </a:prstGeom>
              <a:blipFill>
                <a:blip r:embed="rId5"/>
                <a:stretch>
                  <a:fillRect l="-1500" t="-1442" r="-300" b="-2212"/>
                </a:stretch>
              </a:blipFill>
            </p:spPr>
            <p:txBody>
              <a:bodyPr/>
              <a:lstStyle/>
              <a:p>
                <a:r>
                  <a:rPr lang="en-US">
                    <a:noFill/>
                  </a:rPr>
                  <a:t> </a:t>
                </a:r>
              </a:p>
            </p:txBody>
          </p:sp>
        </mc:Fallback>
      </mc:AlternateContent>
    </p:spTree>
    <p:extLst>
      <p:ext uri="{BB962C8B-B14F-4D97-AF65-F5344CB8AC3E}">
        <p14:creationId xmlns:p14="http://schemas.microsoft.com/office/powerpoint/2010/main" val="1246193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3">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3">
              <a:alphaModFix amt="30000"/>
            </a:blip>
            <a:stretch>
              <a:fillRect/>
            </a:stretch>
          </a:blipFill>
        </p:spPr>
        <p:txBody>
          <a:bodyPr/>
          <a:lstStyle/>
          <a:p>
            <a:endParaRPr lang="en-US"/>
          </a:p>
        </p:txBody>
      </p:sp>
      <p:sp>
        <p:nvSpPr>
          <p:cNvPr id="5" name="TextBox 5"/>
          <p:cNvSpPr txBox="1"/>
          <p:nvPr/>
        </p:nvSpPr>
        <p:spPr>
          <a:xfrm>
            <a:off x="1625624" y="2536825"/>
            <a:ext cx="14795919" cy="5707845"/>
          </a:xfrm>
          <a:prstGeom prst="rect">
            <a:avLst/>
          </a:prstGeom>
        </p:spPr>
        <p:txBody>
          <a:bodyPr lIns="0" tIns="0" rIns="0" bIns="0" rtlCol="0" anchor="t">
            <a:spAutoFit/>
          </a:bodyPr>
          <a:lstStyle/>
          <a:p>
            <a:pPr>
              <a:lnSpc>
                <a:spcPts val="5599"/>
              </a:lnSpc>
            </a:pPr>
            <a:r>
              <a:rPr lang="en-US" sz="3999" dirty="0">
                <a:solidFill>
                  <a:srgbClr val="000000"/>
                </a:solidFill>
                <a:latin typeface="Cooper Hewitt"/>
                <a:ea typeface="Cooper Hewitt"/>
                <a:cs typeface="Cooper Hewitt"/>
                <a:sym typeface="Cooper Hewitt"/>
              </a:rPr>
              <a:t> </a:t>
            </a:r>
            <a:r>
              <a:rPr lang="en-US" sz="4200" dirty="0">
                <a:solidFill>
                  <a:prstClr val="black">
                    <a:hueOff val="0"/>
                    <a:satOff val="0"/>
                    <a:lumOff val="0"/>
                    <a:alphaOff val="0"/>
                  </a:prstClr>
                </a:solidFill>
                <a:latin typeface="Calibri"/>
                <a:sym typeface="Cooper Hewitt"/>
              </a:rPr>
              <a:t>Our project aims to develop a secure messages exchange application using advanced encryption techniques to ensure the confidentiality and integrity of messages exchanged between users. We will implement the SALSA20 algorithm for symmetric encryption in CFB (ciphertext feedback) mode, and the Elliptic Curve Diffie-Hellman method for generating a mutual key in a group of 3 users, along with Rabin signature for secure key delivery and authentication.</a:t>
            </a:r>
          </a:p>
        </p:txBody>
      </p:sp>
      <p:sp>
        <p:nvSpPr>
          <p:cNvPr id="6" name="TextBox 6"/>
          <p:cNvSpPr txBox="1"/>
          <p:nvPr/>
        </p:nvSpPr>
        <p:spPr>
          <a:xfrm>
            <a:off x="6089228" y="1104900"/>
            <a:ext cx="6109543" cy="1040383"/>
          </a:xfrm>
          <a:prstGeom prst="rect">
            <a:avLst/>
          </a:prstGeom>
        </p:spPr>
        <p:txBody>
          <a:bodyPr lIns="0" tIns="0" rIns="0" bIns="0" rtlCol="0" anchor="t">
            <a:spAutoFit/>
          </a:bodyPr>
          <a:lstStyle/>
          <a:p>
            <a:pPr algn="ctr">
              <a:lnSpc>
                <a:spcPts val="7827"/>
              </a:lnSpc>
              <a:spcBef>
                <a:spcPct val="0"/>
              </a:spcBef>
            </a:pPr>
            <a:r>
              <a:rPr lang="en-US" sz="7599" dirty="0">
                <a:solidFill>
                  <a:srgbClr val="004AAD"/>
                </a:solidFill>
                <a:latin typeface="Suez One"/>
                <a:ea typeface="Suez One"/>
                <a:cs typeface="Suez One"/>
                <a:sym typeface="Suez One"/>
              </a:rPr>
              <a:t>Introduction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499689" y="1257300"/>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 Decryption</a:t>
            </a: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3011514" y="3096786"/>
                <a:ext cx="12192000" cy="4093428"/>
              </a:xfrm>
              <a:prstGeom prst="rect">
                <a:avLst/>
              </a:prstGeom>
              <a:noFill/>
            </p:spPr>
            <p:txBody>
              <a:bodyPr wrap="square" rtlCol="0">
                <a:spAutoFit/>
              </a:bodyPr>
              <a:lstStyle/>
              <a:p>
                <a:r>
                  <a:rPr lang="en-US" sz="3600" dirty="0"/>
                  <a:t>With the output of the Slasa20 hashing function described, it is possible to decrypt a message c with a maximum length of </a:t>
                </a:r>
                <a14:m>
                  <m:oMath xmlns:m="http://schemas.openxmlformats.org/officeDocument/2006/math">
                    <m:sSup>
                      <m:sSupPr>
                        <m:ctrlPr>
                          <a:rPr lang="en-US" sz="3600" i="1">
                            <a:latin typeface="Cambria Math" panose="02040503050406030204" pitchFamily="18" charset="0"/>
                          </a:rPr>
                        </m:ctrlPr>
                      </m:sSupPr>
                      <m:e>
                        <m:r>
                          <a:rPr lang="en-US" sz="3600">
                            <a:latin typeface="Cambria Math" panose="02040503050406030204" pitchFamily="18" charset="0"/>
                          </a:rPr>
                          <m:t>2</m:t>
                        </m:r>
                      </m:e>
                      <m:sup>
                        <m:r>
                          <a:rPr lang="en-US" sz="3600">
                            <a:latin typeface="Cambria Math" panose="02040503050406030204" pitchFamily="18" charset="0"/>
                          </a:rPr>
                          <m:t>70</m:t>
                        </m:r>
                      </m:sup>
                    </m:sSup>
                  </m:oMath>
                </a14:m>
                <a:r>
                  <a:rPr lang="en-US" sz="3600" dirty="0"/>
                  <a:t> bytes when divided into 64-byte blocks, with the initialization vector v (Nonce) the counter I When </a:t>
                </a:r>
                <a14:m>
                  <m:oMath xmlns:m="http://schemas.openxmlformats.org/officeDocument/2006/math">
                    <m:r>
                      <a:rPr lang="en-US" sz="3600">
                        <a:latin typeface="Cambria Math" panose="02040503050406030204" pitchFamily="18" charset="0"/>
                      </a:rPr>
                      <m:t>0</m:t>
                    </m:r>
                    <m:r>
                      <a:rPr lang="en-US" sz="3600">
                        <a:latin typeface="Cambria Math" panose="02040503050406030204" pitchFamily="18" charset="0"/>
                      </a:rPr>
                      <m:t>&lt;</m:t>
                    </m:r>
                    <m:r>
                      <a:rPr lang="en-US" sz="3600">
                        <a:latin typeface="Cambria Math" panose="02040503050406030204" pitchFamily="18" charset="0"/>
                      </a:rPr>
                      <m:t>𝑖</m:t>
                    </m:r>
                    <m:r>
                      <a:rPr lang="en-US" sz="3600">
                        <a:latin typeface="Cambria Math" panose="02040503050406030204" pitchFamily="18" charset="0"/>
                      </a:rPr>
                      <m:t>&lt;</m:t>
                    </m:r>
                    <m:sSup>
                      <m:sSupPr>
                        <m:ctrlPr>
                          <a:rPr lang="en-US" sz="3600" i="1">
                            <a:latin typeface="Cambria Math" panose="02040503050406030204" pitchFamily="18" charset="0"/>
                          </a:rPr>
                        </m:ctrlPr>
                      </m:sSupPr>
                      <m:e>
                        <m:r>
                          <a:rPr lang="en-US" sz="3600">
                            <a:latin typeface="Cambria Math" panose="02040503050406030204" pitchFamily="18" charset="0"/>
                          </a:rPr>
                          <m:t>2</m:t>
                        </m:r>
                      </m:e>
                      <m:sup>
                        <m:r>
                          <a:rPr lang="en-US" sz="3600">
                            <a:latin typeface="Cambria Math" panose="02040503050406030204" pitchFamily="18" charset="0"/>
                          </a:rPr>
                          <m:t>64</m:t>
                        </m:r>
                      </m:sup>
                    </m:sSup>
                    <m:r>
                      <a:rPr lang="en-US" sz="3600">
                        <a:latin typeface="Cambria Math" panose="02040503050406030204" pitchFamily="18" charset="0"/>
                      </a:rPr>
                      <m:t>−</m:t>
                    </m:r>
                    <m:r>
                      <a:rPr lang="en-US" sz="3600">
                        <a:latin typeface="Cambria Math" panose="02040503050406030204" pitchFamily="18" charset="0"/>
                      </a:rPr>
                      <m:t>1</m:t>
                    </m:r>
                  </m:oMath>
                </a14:m>
                <a:r>
                  <a:rPr lang="en-US" sz="3600" dirty="0"/>
                  <a:t> and the key k as follows:</a:t>
                </a:r>
              </a:p>
              <a:p>
                <a:pPr algn="ctr"/>
                <a14:m>
                  <m:oMath xmlns:m="http://schemas.openxmlformats.org/officeDocument/2006/math">
                    <m:sSub>
                      <m:sSubPr>
                        <m:ctrlPr>
                          <a:rPr lang="en-US" sz="4400" b="1" i="1">
                            <a:latin typeface="Cambria Math" panose="02040503050406030204" pitchFamily="18" charset="0"/>
                          </a:rPr>
                        </m:ctrlPr>
                      </m:sSubPr>
                      <m:e>
                        <m:r>
                          <a:rPr lang="en-US" sz="4400" b="1" i="1">
                            <a:latin typeface="Cambria Math" panose="02040503050406030204" pitchFamily="18" charset="0"/>
                          </a:rPr>
                          <m:t>𝐦</m:t>
                        </m:r>
                      </m:e>
                      <m:sub>
                        <m:r>
                          <a:rPr lang="en-US" sz="4400" b="1" i="1">
                            <a:latin typeface="Cambria Math" panose="02040503050406030204" pitchFamily="18" charset="0"/>
                          </a:rPr>
                          <m:t>𝐢</m:t>
                        </m:r>
                      </m:sub>
                    </m:sSub>
                    <m:r>
                      <a:rPr lang="en-US" sz="4400" b="1">
                        <a:latin typeface="Cambria Math" panose="02040503050406030204" pitchFamily="18" charset="0"/>
                      </a:rPr>
                      <m:t>=</m:t>
                    </m:r>
                    <m:sSub>
                      <m:sSubPr>
                        <m:ctrlPr>
                          <a:rPr lang="en-US" sz="4400" b="1" i="1">
                            <a:latin typeface="Cambria Math" panose="02040503050406030204" pitchFamily="18" charset="0"/>
                          </a:rPr>
                        </m:ctrlPr>
                      </m:sSubPr>
                      <m:e>
                        <m:r>
                          <a:rPr lang="en-US" sz="4400" b="1" i="1">
                            <a:latin typeface="Cambria Math" panose="02040503050406030204" pitchFamily="18" charset="0"/>
                          </a:rPr>
                          <m:t>𝐒𝐚𝐥𝐬𝐚𝟐𝟎</m:t>
                        </m:r>
                      </m:e>
                      <m:sub>
                        <m:r>
                          <a:rPr lang="en-US" sz="4400" b="1" i="1">
                            <a:latin typeface="Cambria Math" panose="02040503050406030204" pitchFamily="18" charset="0"/>
                          </a:rPr>
                          <m:t>𝐤</m:t>
                        </m:r>
                      </m:sub>
                    </m:sSub>
                    <m:r>
                      <a:rPr lang="en-US" sz="4400" b="1">
                        <a:latin typeface="Cambria Math" panose="02040503050406030204" pitchFamily="18" charset="0"/>
                      </a:rPr>
                      <m:t>(</m:t>
                    </m:r>
                    <m:r>
                      <a:rPr lang="en-US" sz="4400" b="1" i="1">
                        <a:latin typeface="Cambria Math" panose="02040503050406030204" pitchFamily="18" charset="0"/>
                      </a:rPr>
                      <m:t>𝐯</m:t>
                    </m:r>
                    <m:r>
                      <a:rPr lang="en-US" sz="4400" b="1">
                        <a:latin typeface="Cambria Math" panose="02040503050406030204" pitchFamily="18" charset="0"/>
                      </a:rPr>
                      <m:t>,</m:t>
                    </m:r>
                    <m:r>
                      <a:rPr lang="en-US" sz="4400" b="1" i="1">
                        <a:latin typeface="Cambria Math" panose="02040503050406030204" pitchFamily="18" charset="0"/>
                      </a:rPr>
                      <m:t>𝐢</m:t>
                    </m:r>
                    <m:r>
                      <a:rPr lang="en-US" sz="4400" b="1">
                        <a:latin typeface="Cambria Math" panose="02040503050406030204" pitchFamily="18" charset="0"/>
                      </a:rPr>
                      <m:t>)</m:t>
                    </m:r>
                  </m:oMath>
                </a14:m>
                <a:r>
                  <a:rPr lang="en-US" sz="4400" b="1" dirty="0"/>
                  <a:t> ⊕ </a:t>
                </a:r>
                <a14:m>
                  <m:oMath xmlns:m="http://schemas.openxmlformats.org/officeDocument/2006/math">
                    <m:sSub>
                      <m:sSubPr>
                        <m:ctrlPr>
                          <a:rPr lang="en-US" sz="4400" b="1" i="1">
                            <a:latin typeface="Cambria Math" panose="02040503050406030204" pitchFamily="18" charset="0"/>
                          </a:rPr>
                        </m:ctrlPr>
                      </m:sSubPr>
                      <m:e>
                        <m:r>
                          <a:rPr lang="en-US" sz="4400" b="1" i="1">
                            <a:latin typeface="Cambria Math" panose="02040503050406030204" pitchFamily="18" charset="0"/>
                          </a:rPr>
                          <m:t>𝐜</m:t>
                        </m:r>
                      </m:e>
                      <m:sub>
                        <m:r>
                          <a:rPr lang="en-US" sz="4400" b="1" i="1">
                            <a:latin typeface="Cambria Math" panose="02040503050406030204" pitchFamily="18" charset="0"/>
                          </a:rPr>
                          <m:t>𝐢</m:t>
                        </m:r>
                      </m:sub>
                    </m:sSub>
                  </m:oMath>
                </a14:m>
                <a:endParaRPr lang="en-US" sz="4400" b="1" dirty="0"/>
              </a:p>
              <a:p>
                <a:endParaRPr lang="en-US" sz="3600" dirty="0"/>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3011514" y="3096786"/>
                <a:ext cx="12192000" cy="4093428"/>
              </a:xfrm>
              <a:prstGeom prst="rect">
                <a:avLst/>
              </a:prstGeom>
              <a:blipFill>
                <a:blip r:embed="rId5"/>
                <a:stretch>
                  <a:fillRect l="-1500" t="-2235"/>
                </a:stretch>
              </a:blipFill>
            </p:spPr>
            <p:txBody>
              <a:bodyPr/>
              <a:lstStyle/>
              <a:p>
                <a:r>
                  <a:rPr lang="en-US">
                    <a:noFill/>
                  </a:rPr>
                  <a:t> </a:t>
                </a:r>
              </a:p>
            </p:txBody>
          </p:sp>
        </mc:Fallback>
      </mc:AlternateContent>
    </p:spTree>
    <p:extLst>
      <p:ext uri="{BB962C8B-B14F-4D97-AF65-F5344CB8AC3E}">
        <p14:creationId xmlns:p14="http://schemas.microsoft.com/office/powerpoint/2010/main" val="2282120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2051203"/>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Cipher Feedback (CFB) Mode</a:t>
            </a:r>
          </a:p>
          <a:p>
            <a:pPr algn="ctr">
              <a:lnSpc>
                <a:spcPts val="7827"/>
              </a:lnSpc>
              <a:spcBef>
                <a:spcPct val="0"/>
              </a:spcBef>
            </a:pPr>
            <a:endParaRPr lang="en-US" sz="8000" dirty="0">
              <a:solidFill>
                <a:srgbClr val="004AAD"/>
              </a:solidFill>
              <a:latin typeface="Suez One"/>
              <a:ea typeface="Suez One"/>
              <a:cs typeface="Suez One"/>
              <a:sym typeface="Suez One"/>
            </a:endParaRP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251882" y="2434957"/>
            <a:ext cx="10591800" cy="7109639"/>
          </a:xfrm>
          <a:prstGeom prst="rect">
            <a:avLst/>
          </a:prstGeom>
          <a:noFill/>
        </p:spPr>
        <p:txBody>
          <a:bodyPr wrap="square" rtlCol="0">
            <a:spAutoFit/>
          </a:bodyPr>
          <a:lstStyle/>
          <a:p>
            <a:r>
              <a:rPr lang="en-US" sz="3600" b="1" dirty="0">
                <a:latin typeface="+mj-lt"/>
              </a:rPr>
              <a:t>Overview:</a:t>
            </a:r>
            <a:endParaRPr lang="en-US" sz="3600" dirty="0">
              <a:latin typeface="+mj-lt"/>
            </a:endParaRPr>
          </a:p>
          <a:p>
            <a:r>
              <a:rPr lang="en-US" sz="3600" dirty="0">
                <a:latin typeface="+mj-lt"/>
              </a:rPr>
              <a:t>Cipher Feedback (CFB) mode is a block cipher mode of operation that converts a block cipher into a self-synchronizing stream cipher, allowing for secure encryption of data streams of arbitrary length.</a:t>
            </a:r>
          </a:p>
          <a:p>
            <a:endParaRPr lang="en-US" sz="3600" dirty="0">
              <a:latin typeface="+mj-lt"/>
            </a:endParaRPr>
          </a:p>
          <a:p>
            <a:r>
              <a:rPr lang="en-US" sz="3600" b="1" dirty="0">
                <a:latin typeface="+mj-lt"/>
              </a:rPr>
              <a:t>Advantages:</a:t>
            </a:r>
          </a:p>
          <a:p>
            <a:pPr marL="0" marR="0" lvl="0" indent="0" algn="l" defTabSz="914400" rtl="0" eaLnBrk="0" fontAlgn="base" latinLnBrk="0" hangingPunct="0">
              <a:lnSpc>
                <a:spcPct val="100000"/>
              </a:lnSpc>
              <a:spcBef>
                <a:spcPct val="0"/>
              </a:spcBef>
              <a:spcAft>
                <a:spcPct val="0"/>
              </a:spcAft>
              <a:buClrTx/>
              <a:buSzTx/>
              <a:tabLst/>
            </a:pPr>
            <a:r>
              <a:rPr kumimoji="0" lang="en-IL" altLang="en-IL" sz="2800" b="1" i="0" u="none" strike="noStrike" cap="none" normalizeH="0" baseline="0" dirty="0">
                <a:ln>
                  <a:noFill/>
                </a:ln>
                <a:solidFill>
                  <a:schemeClr val="tx1"/>
                </a:solidFill>
                <a:effectLst/>
                <a:latin typeface="+mj-lt"/>
              </a:rPr>
              <a:t>Feedback Mechanism</a:t>
            </a:r>
            <a:r>
              <a:rPr kumimoji="0" lang="en-IL" altLang="en-IL" sz="2800" b="0" i="0" u="none" strike="noStrike" cap="none" normalizeH="0" baseline="0" dirty="0">
                <a:ln>
                  <a:noFill/>
                </a:ln>
                <a:solidFill>
                  <a:schemeClr val="tx1"/>
                </a:solidFill>
                <a:effectLst/>
                <a:latin typeface="+mj-lt"/>
              </a:rPr>
              <a:t>: In CFB mode, part of the previous ciphertext is used as input to the encryption function for the next block, creating a feedback loop.</a:t>
            </a:r>
          </a:p>
          <a:p>
            <a:pPr marL="0" marR="0" lvl="0" indent="0" algn="l" defTabSz="914400" rtl="0" eaLnBrk="0" fontAlgn="base" latinLnBrk="0" hangingPunct="0">
              <a:lnSpc>
                <a:spcPct val="100000"/>
              </a:lnSpc>
              <a:spcBef>
                <a:spcPct val="0"/>
              </a:spcBef>
              <a:spcAft>
                <a:spcPct val="0"/>
              </a:spcAft>
              <a:buClrTx/>
              <a:buSzTx/>
              <a:tabLst/>
            </a:pPr>
            <a:r>
              <a:rPr kumimoji="0" lang="en-IL" altLang="en-IL" sz="2800" b="1" i="0" u="none" strike="noStrike" cap="none" normalizeH="0" baseline="0" dirty="0">
                <a:ln>
                  <a:noFill/>
                </a:ln>
                <a:solidFill>
                  <a:schemeClr val="tx1"/>
                </a:solidFill>
                <a:effectLst/>
                <a:latin typeface="+mj-lt"/>
              </a:rPr>
              <a:t>Self-Synchronizing</a:t>
            </a:r>
            <a:r>
              <a:rPr kumimoji="0" lang="en-IL" altLang="en-IL" sz="2800" b="0" i="0" u="none" strike="noStrike" cap="none" normalizeH="0" baseline="0" dirty="0">
                <a:ln>
                  <a:noFill/>
                </a:ln>
                <a:solidFill>
                  <a:schemeClr val="tx1"/>
                </a:solidFill>
                <a:effectLst/>
                <a:latin typeface="+mj-lt"/>
              </a:rPr>
              <a:t>: CFB mode is self-synchronizing, meaning if some bits are lost or altered, it will automatically resynchronize after a few blocks. </a:t>
            </a:r>
          </a:p>
          <a:p>
            <a:endParaRPr lang="en-US" sz="3600" b="1" dirty="0">
              <a:latin typeface="+mj-lt"/>
            </a:endParaRPr>
          </a:p>
        </p:txBody>
      </p:sp>
      <p:pic>
        <p:nvPicPr>
          <p:cNvPr id="8" name="Picture 7">
            <a:extLst>
              <a:ext uri="{FF2B5EF4-FFF2-40B4-BE49-F238E27FC236}">
                <a16:creationId xmlns:a16="http://schemas.microsoft.com/office/drawing/2014/main" id="{310A74F6-EC8C-373F-57EE-E786BFE6DB55}"/>
              </a:ext>
            </a:extLst>
          </p:cNvPr>
          <p:cNvPicPr>
            <a:picLocks noChangeAspect="1"/>
          </p:cNvPicPr>
          <p:nvPr/>
        </p:nvPicPr>
        <p:blipFill>
          <a:blip r:embed="rId5"/>
          <a:stretch>
            <a:fillRect/>
          </a:stretch>
        </p:blipFill>
        <p:spPr>
          <a:xfrm>
            <a:off x="11330041" y="3873584"/>
            <a:ext cx="6542369" cy="3846613"/>
          </a:xfrm>
          <a:prstGeom prst="rect">
            <a:avLst/>
          </a:prstGeom>
        </p:spPr>
      </p:pic>
    </p:spTree>
    <p:extLst>
      <p:ext uri="{BB962C8B-B14F-4D97-AF65-F5344CB8AC3E}">
        <p14:creationId xmlns:p14="http://schemas.microsoft.com/office/powerpoint/2010/main" val="4023142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 in CFB Mode:</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2192000" cy="4647426"/>
          </a:xfrm>
          <a:prstGeom prst="rect">
            <a:avLst/>
          </a:prstGeom>
          <a:noFill/>
        </p:spPr>
        <p:txBody>
          <a:bodyPr wrap="square" rtlCol="0">
            <a:spAutoFit/>
          </a:bodyPr>
          <a:lstStyle/>
          <a:p>
            <a:r>
              <a:rPr lang="en-US" sz="4400" b="1" dirty="0"/>
              <a:t>Combination:</a:t>
            </a:r>
            <a:endParaRPr lang="en-US" sz="3600" b="1" dirty="0"/>
          </a:p>
          <a:p>
            <a:endParaRPr lang="en-US" sz="3600" dirty="0"/>
          </a:p>
          <a:p>
            <a:r>
              <a:rPr lang="en-US" sz="3600" dirty="0"/>
              <a:t>Using Salsa20 with Cipher Feedback (CFB) mode combines the speed of the Salsa20 stream cipher with CFB's feedback mechanism. This setup adapts the encryption of each block based on previous ciphertext, ensuring secure and efficient encryption of data streams.</a:t>
            </a:r>
          </a:p>
          <a:p>
            <a:endParaRPr lang="en-US" sz="3600" dirty="0"/>
          </a:p>
        </p:txBody>
      </p:sp>
    </p:spTree>
    <p:extLst>
      <p:ext uri="{BB962C8B-B14F-4D97-AF65-F5344CB8AC3E}">
        <p14:creationId xmlns:p14="http://schemas.microsoft.com/office/powerpoint/2010/main" val="136070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 Digital signature:</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726970" y="1961496"/>
            <a:ext cx="11001814" cy="7294305"/>
          </a:xfrm>
          <a:prstGeom prst="rect">
            <a:avLst/>
          </a:prstGeom>
          <a:noFill/>
        </p:spPr>
        <p:txBody>
          <a:bodyPr wrap="square" rtlCol="0">
            <a:spAutoFit/>
          </a:bodyPr>
          <a:lstStyle/>
          <a:p>
            <a:r>
              <a:rPr lang="en-US" sz="3600" dirty="0"/>
              <a:t>A digital signature is a mathematical technique used to verify the authenticity of digital messages or documents. When a message bears a valid digital signature, it assures the recipient that the message originated from a sender who is recognized and trusted.</a:t>
            </a:r>
            <a:br>
              <a:rPr lang="en-US" sz="3600" dirty="0"/>
            </a:br>
            <a:br>
              <a:rPr lang="en-US" sz="3600" dirty="0"/>
            </a:br>
            <a:r>
              <a:rPr lang="en-US" sz="3600" b="1" dirty="0"/>
              <a:t>Benefits of Digital Signatures:</a:t>
            </a:r>
            <a:br>
              <a:rPr lang="en-US" sz="3600" dirty="0"/>
            </a:br>
            <a:r>
              <a:rPr lang="en-US" sz="3600" b="1" dirty="0"/>
              <a:t>Authenticity: </a:t>
            </a:r>
            <a:r>
              <a:rPr lang="en-US" sz="3600" dirty="0"/>
              <a:t>Ensures that the document originated from the identified signer.</a:t>
            </a:r>
            <a:br>
              <a:rPr lang="en-US" sz="3600" dirty="0"/>
            </a:br>
            <a:r>
              <a:rPr lang="en-US" sz="3600" b="1" dirty="0"/>
              <a:t>Integrity: </a:t>
            </a:r>
            <a:r>
              <a:rPr lang="en-US" sz="3600" dirty="0"/>
              <a:t>Any modification to the document after signing will invalidate the signature.</a:t>
            </a:r>
            <a:br>
              <a:rPr lang="en-US" sz="3600" dirty="0"/>
            </a:br>
            <a:r>
              <a:rPr lang="en-US" sz="3600" b="1" dirty="0"/>
              <a:t>Non-repudiation: </a:t>
            </a:r>
            <a:r>
              <a:rPr lang="en-US" sz="3600" dirty="0"/>
              <a:t>The signer cannot deny having signed the document</a:t>
            </a:r>
          </a:p>
        </p:txBody>
      </p:sp>
      <p:pic>
        <p:nvPicPr>
          <p:cNvPr id="8" name="תמונה 7">
            <a:extLst>
              <a:ext uri="{FF2B5EF4-FFF2-40B4-BE49-F238E27FC236}">
                <a16:creationId xmlns:a16="http://schemas.microsoft.com/office/drawing/2014/main" id="{D57F1B73-B98E-4217-A541-3A797197B7C9}"/>
              </a:ext>
            </a:extLst>
          </p:cNvPr>
          <p:cNvPicPr>
            <a:picLocks noChangeAspect="1"/>
          </p:cNvPicPr>
          <p:nvPr/>
        </p:nvPicPr>
        <p:blipFill>
          <a:blip r:embed="rId5"/>
          <a:stretch>
            <a:fillRect/>
          </a:stretch>
        </p:blipFill>
        <p:spPr>
          <a:xfrm>
            <a:off x="11582400" y="2754475"/>
            <a:ext cx="6507927" cy="4800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8814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129724" y="415863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Rabin Signature Algorithm:</a:t>
            </a: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3011515" y="2092660"/>
                <a:ext cx="12192000" cy="6740307"/>
              </a:xfrm>
              <a:prstGeom prst="rect">
                <a:avLst/>
              </a:prstGeom>
              <a:noFill/>
            </p:spPr>
            <p:txBody>
              <a:bodyPr wrap="square" rtlCol="0">
                <a:spAutoFit/>
              </a:bodyPr>
              <a:lstStyle/>
              <a:p>
                <a:r>
                  <a:rPr lang="en-US" sz="3600" b="1" dirty="0"/>
                  <a:t>Key Generation: </a:t>
                </a:r>
                <a:r>
                  <a:rPr lang="en-US" sz="3600" dirty="0"/>
                  <a:t>The algorithm depends on a hash function that is resistant to collisions. Alice selects two prime numbers p and q and computes their product  </a:t>
                </a:r>
                <a14:m>
                  <m:oMath xmlns:m="http://schemas.openxmlformats.org/officeDocument/2006/math">
                    <m:r>
                      <a:rPr lang="en-US" sz="3600" dirty="0">
                        <a:latin typeface="Cambria Math" panose="02040503050406030204" pitchFamily="18" charset="0"/>
                      </a:rPr>
                      <m:t>𝑛</m:t>
                    </m:r>
                    <m:r>
                      <a:rPr lang="en-US" sz="3600" dirty="0">
                        <a:latin typeface="Cambria Math" panose="02040503050406030204" pitchFamily="18" charset="0"/>
                      </a:rPr>
                      <m:t>=</m:t>
                    </m:r>
                    <m:r>
                      <a:rPr lang="en-US" sz="3600" dirty="0" err="1">
                        <a:latin typeface="Cambria Math" panose="02040503050406030204" pitchFamily="18" charset="0"/>
                      </a:rPr>
                      <m:t>𝑝</m:t>
                    </m:r>
                    <m:r>
                      <a:rPr lang="en-US" sz="3600" b="0" i="0" dirty="0" smtClean="0">
                        <a:latin typeface="Cambria Math" panose="02040503050406030204" pitchFamily="18" charset="0"/>
                      </a:rPr>
                      <m:t>∗</m:t>
                    </m:r>
                    <m:r>
                      <a:rPr lang="en-US" sz="3600" dirty="0" err="1">
                        <a:latin typeface="Cambria Math" panose="02040503050406030204" pitchFamily="18" charset="0"/>
                      </a:rPr>
                      <m:t>𝑞</m:t>
                    </m:r>
                  </m:oMath>
                </a14:m>
                <a:r>
                  <a:rPr lang="en-US" sz="3600" dirty="0"/>
                  <a:t>. The public key consists of </a:t>
                </a:r>
                <a14:m>
                  <m:oMath xmlns:m="http://schemas.openxmlformats.org/officeDocument/2006/math">
                    <m:r>
                      <a:rPr lang="en-US" sz="3600" dirty="0">
                        <a:latin typeface="Cambria Math" panose="02040503050406030204" pitchFamily="18" charset="0"/>
                      </a:rPr>
                      <m:t>(</m:t>
                    </m:r>
                    <m:r>
                      <a:rPr lang="en-US" sz="3600" dirty="0" err="1">
                        <a:latin typeface="Cambria Math" panose="02040503050406030204" pitchFamily="18" charset="0"/>
                      </a:rPr>
                      <m:t>𝑛</m:t>
                    </m:r>
                    <m:r>
                      <a:rPr lang="en-US" sz="3600" dirty="0">
                        <a:latin typeface="Cambria Math" panose="02040503050406030204" pitchFamily="18" charset="0"/>
                      </a:rPr>
                      <m:t>)</m:t>
                    </m:r>
                  </m:oMath>
                </a14:m>
                <a:r>
                  <a:rPr lang="en-US" sz="3600" dirty="0"/>
                  <a:t>, while the private key is composed of </a:t>
                </a:r>
                <a14:m>
                  <m:oMath xmlns:m="http://schemas.openxmlformats.org/officeDocument/2006/math">
                    <m:r>
                      <a:rPr lang="en-US" sz="3600" dirty="0">
                        <a:latin typeface="Cambria Math" panose="02040503050406030204" pitchFamily="18" charset="0"/>
                      </a:rPr>
                      <m:t>(</m:t>
                    </m:r>
                    <m:r>
                      <a:rPr lang="en-US" sz="3600" dirty="0" err="1">
                        <a:latin typeface="Cambria Math" panose="02040503050406030204" pitchFamily="18" charset="0"/>
                      </a:rPr>
                      <m:t>𝑝</m:t>
                    </m:r>
                    <m:r>
                      <a:rPr lang="en-US" sz="3600" dirty="0" err="1">
                        <a:latin typeface="Cambria Math" panose="02040503050406030204" pitchFamily="18" charset="0"/>
                      </a:rPr>
                      <m:t>,</m:t>
                    </m:r>
                    <m:r>
                      <a:rPr lang="en-US" sz="3600" dirty="0" err="1">
                        <a:latin typeface="Cambria Math" panose="02040503050406030204" pitchFamily="18" charset="0"/>
                      </a:rPr>
                      <m:t>𝑞</m:t>
                    </m:r>
                    <m:r>
                      <a:rPr lang="en-US" sz="3600" dirty="0">
                        <a:latin typeface="Cambria Math" panose="02040503050406030204" pitchFamily="18" charset="0"/>
                      </a:rPr>
                      <m:t>)</m:t>
                    </m:r>
                  </m:oMath>
                </a14:m>
                <a:br>
                  <a:rPr lang="en-US" sz="3600" dirty="0"/>
                </a:br>
                <a:br>
                  <a:rPr lang="en-US" sz="3600" dirty="0"/>
                </a:br>
                <a:r>
                  <a:rPr lang="en-US" sz="3600" b="1" dirty="0"/>
                  <a:t>Signing: </a:t>
                </a:r>
                <a:r>
                  <a:rPr lang="en-US" sz="3600" dirty="0"/>
                  <a:t>Signing a message m ,Alice picks random padding U, and calculates </a:t>
                </a:r>
                <a14:m>
                  <m:oMath xmlns:m="http://schemas.openxmlformats.org/officeDocument/2006/math">
                    <m:r>
                      <a:rPr lang="en-US" sz="3600" dirty="0">
                        <a:latin typeface="Cambria Math" panose="02040503050406030204" pitchFamily="18" charset="0"/>
                      </a:rPr>
                      <m:t>𝐻</m:t>
                    </m:r>
                    <m:r>
                      <a:rPr lang="en-US" sz="3600" dirty="0">
                        <a:latin typeface="Cambria Math" panose="02040503050406030204" pitchFamily="18" charset="0"/>
                      </a:rPr>
                      <m:t>(</m:t>
                    </m:r>
                    <m:r>
                      <a:rPr lang="en-US" sz="3600" dirty="0">
                        <a:latin typeface="Cambria Math" panose="02040503050406030204" pitchFamily="18" charset="0"/>
                      </a:rPr>
                      <m:t>𝑚𝑈</m:t>
                    </m:r>
                    <m:r>
                      <a:rPr lang="en-US" sz="3600" dirty="0">
                        <a:latin typeface="Cambria Math" panose="02040503050406030204" pitchFamily="18" charset="0"/>
                      </a:rPr>
                      <m:t>). </m:t>
                    </m:r>
                  </m:oMath>
                </a14:m>
                <a:r>
                  <a:rPr lang="en-US" sz="3600" dirty="0"/>
                  <a:t>If </a:t>
                </a:r>
                <a14:m>
                  <m:oMath xmlns:m="http://schemas.openxmlformats.org/officeDocument/2006/math">
                    <m:r>
                      <a:rPr lang="en-US" sz="3600" dirty="0">
                        <a:latin typeface="Cambria Math" panose="02040503050406030204" pitchFamily="18" charset="0"/>
                      </a:rPr>
                      <m:t>𝐻</m:t>
                    </m:r>
                    <m:r>
                      <a:rPr lang="en-US" sz="3600" dirty="0">
                        <a:latin typeface="Cambria Math" panose="02040503050406030204" pitchFamily="18" charset="0"/>
                      </a:rPr>
                      <m:t>(</m:t>
                    </m:r>
                    <m:r>
                      <a:rPr lang="en-US" sz="3600" dirty="0" err="1">
                        <a:latin typeface="Cambria Math" panose="02040503050406030204" pitchFamily="18" charset="0"/>
                      </a:rPr>
                      <m:t>𝑚𝑈</m:t>
                    </m:r>
                    <m:r>
                      <a:rPr lang="en-US" sz="3600" dirty="0">
                        <a:latin typeface="Cambria Math" panose="02040503050406030204" pitchFamily="18" charset="0"/>
                      </a:rPr>
                      <m:t>) </m:t>
                    </m:r>
                  </m:oMath>
                </a14:m>
                <a:r>
                  <a:rPr lang="en-US" sz="3600" dirty="0"/>
                  <a:t>is not a square modulo n, Alice picks a new pad U. Alice solves the equation </a:t>
                </a:r>
                <a14:m>
                  <m:oMath xmlns:m="http://schemas.openxmlformats.org/officeDocument/2006/math">
                    <m:sSup>
                      <m:sSupPr>
                        <m:ctrlPr>
                          <a:rPr lang="en-US" sz="3600" i="1" dirty="0">
                            <a:latin typeface="Cambria Math" panose="02040503050406030204" pitchFamily="18" charset="0"/>
                          </a:rPr>
                        </m:ctrlPr>
                      </m:sSupPr>
                      <m:e>
                        <m:r>
                          <a:rPr lang="en-US" sz="3600" dirty="0">
                            <a:latin typeface="Cambria Math" panose="02040503050406030204" pitchFamily="18" charset="0"/>
                          </a:rPr>
                          <m:t>𝑥</m:t>
                        </m:r>
                      </m:e>
                      <m:sup>
                        <m:r>
                          <a:rPr lang="en-US" sz="3600" dirty="0">
                            <a:latin typeface="Cambria Math" panose="02040503050406030204" pitchFamily="18" charset="0"/>
                          </a:rPr>
                          <m:t>2</m:t>
                        </m:r>
                      </m:sup>
                    </m:sSup>
                    <m:r>
                      <a:rPr lang="en-US" sz="3600" dirty="0">
                        <a:latin typeface="Cambria Math" panose="02040503050406030204" pitchFamily="18" charset="0"/>
                      </a:rPr>
                      <m:t> =</m:t>
                    </m:r>
                    <m:r>
                      <a:rPr lang="en-US" sz="3600" dirty="0">
                        <a:latin typeface="Cambria Math" panose="02040503050406030204" pitchFamily="18" charset="0"/>
                      </a:rPr>
                      <m:t>𝐻</m:t>
                    </m:r>
                    <m:r>
                      <a:rPr lang="en-US" sz="3600" dirty="0">
                        <a:latin typeface="Cambria Math" panose="02040503050406030204" pitchFamily="18" charset="0"/>
                      </a:rPr>
                      <m:t>(</m:t>
                    </m:r>
                    <m:r>
                      <a:rPr lang="en-US" sz="3600" dirty="0">
                        <a:latin typeface="Cambria Math" panose="02040503050406030204" pitchFamily="18" charset="0"/>
                      </a:rPr>
                      <m:t>𝑚𝑈</m:t>
                    </m:r>
                    <m:r>
                      <a:rPr lang="en-US" sz="3600" dirty="0">
                        <a:latin typeface="Cambria Math" panose="02040503050406030204" pitchFamily="18" charset="0"/>
                      </a:rPr>
                      <m:t>)</m:t>
                    </m:r>
                    <m:r>
                      <a:rPr lang="en-US" sz="3600" dirty="0">
                        <a:latin typeface="Cambria Math" panose="02040503050406030204" pitchFamily="18" charset="0"/>
                      </a:rPr>
                      <m:t>𝑚𝑜𝑑</m:t>
                    </m:r>
                    <m:r>
                      <a:rPr lang="en-US" sz="3600" dirty="0">
                        <a:latin typeface="Cambria Math" panose="02040503050406030204" pitchFamily="18" charset="0"/>
                      </a:rPr>
                      <m:t> </m:t>
                    </m:r>
                    <m:r>
                      <a:rPr lang="en-US" sz="3600" dirty="0">
                        <a:latin typeface="Cambria Math" panose="02040503050406030204" pitchFamily="18" charset="0"/>
                      </a:rPr>
                      <m:t>𝑛</m:t>
                    </m:r>
                    <m:r>
                      <a:rPr lang="en-US" sz="3600" dirty="0">
                        <a:latin typeface="Cambria Math" panose="02040503050406030204" pitchFamily="18" charset="0"/>
                      </a:rPr>
                      <m:t> </m:t>
                    </m:r>
                  </m:oMath>
                </a14:m>
                <a:r>
                  <a:rPr lang="en-US" sz="3600" dirty="0"/>
                  <a:t>The signature on m is the pair (</a:t>
                </a:r>
                <a:r>
                  <a:rPr lang="en-US" sz="3600" dirty="0" err="1"/>
                  <a:t>U,x</a:t>
                </a:r>
                <a:r>
                  <a:rPr lang="en-US" sz="3600" dirty="0"/>
                  <a:t>).</a:t>
                </a:r>
                <a:br>
                  <a:rPr lang="en-US" sz="3600" dirty="0"/>
                </a:br>
                <a:br>
                  <a:rPr lang="en-US" sz="3600" dirty="0"/>
                </a:br>
                <a:r>
                  <a:rPr lang="en-US" sz="3600" b="1" dirty="0"/>
                  <a:t>Verification: </a:t>
                </a:r>
                <a:r>
                  <a:rPr lang="en-US" sz="3600" dirty="0"/>
                  <a:t>Given a message m and a signature (</a:t>
                </a:r>
                <a:r>
                  <a:rPr lang="en-US" sz="3600" dirty="0" err="1"/>
                  <a:t>U,x</a:t>
                </a:r>
                <a:r>
                  <a:rPr lang="en-US" sz="3600" dirty="0"/>
                  <a:t>) Bob calculates </a:t>
                </a:r>
                <a14:m>
                  <m:oMath xmlns:m="http://schemas.openxmlformats.org/officeDocument/2006/math">
                    <m:sSup>
                      <m:sSupPr>
                        <m:ctrlPr>
                          <a:rPr lang="en-US" sz="3600" i="1" dirty="0">
                            <a:latin typeface="Cambria Math" panose="02040503050406030204" pitchFamily="18" charset="0"/>
                          </a:rPr>
                        </m:ctrlPr>
                      </m:sSupPr>
                      <m:e>
                        <m:r>
                          <a:rPr lang="en-US" sz="3600" dirty="0">
                            <a:latin typeface="Cambria Math" panose="02040503050406030204" pitchFamily="18" charset="0"/>
                          </a:rPr>
                          <m:t>𝑥</m:t>
                        </m:r>
                      </m:e>
                      <m:sup>
                        <m:r>
                          <a:rPr lang="en-US" sz="3600" dirty="0">
                            <a:latin typeface="Cambria Math" panose="02040503050406030204" pitchFamily="18" charset="0"/>
                          </a:rPr>
                          <m:t>2</m:t>
                        </m:r>
                      </m:sup>
                    </m:sSup>
                    <m:r>
                      <a:rPr lang="en-US" sz="3600" dirty="0">
                        <a:latin typeface="Cambria Math" panose="02040503050406030204" pitchFamily="18" charset="0"/>
                      </a:rPr>
                      <m:t> </m:t>
                    </m:r>
                  </m:oMath>
                </a14:m>
                <a:r>
                  <a:rPr lang="en-US" sz="3600" dirty="0"/>
                  <a:t>and H(</a:t>
                </a:r>
                <a:r>
                  <a:rPr lang="en-US" sz="3600" dirty="0" err="1"/>
                  <a:t>mU</a:t>
                </a:r>
                <a:r>
                  <a:rPr lang="en-US" sz="3600" dirty="0"/>
                  <a:t>) and verifies that they are equal.</a:t>
                </a:r>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3011515" y="2092660"/>
                <a:ext cx="12192000" cy="6740307"/>
              </a:xfrm>
              <a:prstGeom prst="rect">
                <a:avLst/>
              </a:prstGeom>
              <a:blipFill>
                <a:blip r:embed="rId5"/>
                <a:stretch>
                  <a:fillRect l="-1500" t="-1356" r="-2300" b="-2532"/>
                </a:stretch>
              </a:blipFill>
            </p:spPr>
            <p:txBody>
              <a:bodyPr/>
              <a:lstStyle/>
              <a:p>
                <a:r>
                  <a:rPr lang="en-US">
                    <a:noFill/>
                  </a:rPr>
                  <a:t> </a:t>
                </a:r>
              </a:p>
            </p:txBody>
          </p:sp>
        </mc:Fallback>
      </mc:AlternateContent>
    </p:spTree>
    <p:extLst>
      <p:ext uri="{BB962C8B-B14F-4D97-AF65-F5344CB8AC3E}">
        <p14:creationId xmlns:p14="http://schemas.microsoft.com/office/powerpoint/2010/main" val="421823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536174" y="92886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Rabin’s Hash Functions:</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1076715" y="2740624"/>
            <a:ext cx="10760143" cy="5632311"/>
          </a:xfrm>
          <a:prstGeom prst="rect">
            <a:avLst/>
          </a:prstGeom>
          <a:noFill/>
        </p:spPr>
        <p:txBody>
          <a:bodyPr wrap="square" rtlCol="0">
            <a:spAutoFit/>
          </a:bodyPr>
          <a:lstStyle/>
          <a:p>
            <a:r>
              <a:rPr lang="en-US" sz="3600" dirty="0"/>
              <a:t>Hash functions are functions that given an input of any kind will map that input to a curtain value.</a:t>
            </a:r>
            <a:br>
              <a:rPr lang="en-US" sz="3600" dirty="0"/>
            </a:br>
            <a:r>
              <a:rPr lang="en-US" sz="3600" dirty="0"/>
              <a:t>For Rabin signature where the hash functions gets a string, it is also mandatory to return a fixed length mapped value. Usually means adding 0bits.</a:t>
            </a:r>
            <a:br>
              <a:rPr lang="en-US" sz="3600" dirty="0"/>
            </a:br>
            <a:r>
              <a:rPr lang="en-US" sz="3600" dirty="0"/>
              <a:t>Hash functions are required to have collision resistance.</a:t>
            </a:r>
            <a:br>
              <a:rPr lang="en-US" sz="3600" dirty="0"/>
            </a:br>
            <a:r>
              <a:rPr lang="en-US" sz="3600" dirty="0"/>
              <a:t>Collision is where two different </a:t>
            </a:r>
            <a:r>
              <a:rPr lang="en-US" sz="3600" dirty="0" err="1"/>
              <a:t>x,y</a:t>
            </a:r>
            <a:r>
              <a:rPr lang="en-US" sz="3600" dirty="0"/>
              <a:t> yields same hashed value h(x)=h(y) this can damage the reliability of Rabin signature and therefore the hash function is required to have extremely low probability for such case to happen.</a:t>
            </a:r>
          </a:p>
        </p:txBody>
      </p:sp>
      <p:pic>
        <p:nvPicPr>
          <p:cNvPr id="8" name="תמונה 7">
            <a:extLst>
              <a:ext uri="{FF2B5EF4-FFF2-40B4-BE49-F238E27FC236}">
                <a16:creationId xmlns:a16="http://schemas.microsoft.com/office/drawing/2014/main" id="{0EF71798-1A32-44EE-A2C2-E352F8C8B687}"/>
              </a:ext>
            </a:extLst>
          </p:cNvPr>
          <p:cNvPicPr>
            <a:picLocks noChangeAspect="1"/>
          </p:cNvPicPr>
          <p:nvPr/>
        </p:nvPicPr>
        <p:blipFill>
          <a:blip r:embed="rId5"/>
          <a:stretch>
            <a:fillRect/>
          </a:stretch>
        </p:blipFill>
        <p:spPr>
          <a:xfrm>
            <a:off x="11836858" y="2993884"/>
            <a:ext cx="5973009" cy="4801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105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536174" y="937548"/>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Rabin signature in our code:</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1212720" y="2506077"/>
            <a:ext cx="16992600" cy="5078313"/>
          </a:xfrm>
          <a:prstGeom prst="rect">
            <a:avLst/>
          </a:prstGeom>
          <a:noFill/>
        </p:spPr>
        <p:txBody>
          <a:bodyPr wrap="square" rtlCol="0">
            <a:spAutoFit/>
          </a:bodyPr>
          <a:lstStyle/>
          <a:p>
            <a:r>
              <a:rPr lang="en-US" sz="3600" b="1" dirty="0"/>
              <a:t> sign = </a:t>
            </a:r>
            <a:r>
              <a:rPr lang="en-US" sz="3600" b="1" dirty="0" err="1"/>
              <a:t>Rabin.sign_rabin</a:t>
            </a:r>
            <a:r>
              <a:rPr lang="en-US" sz="3600" b="1" dirty="0"/>
              <a:t>(</a:t>
            </a:r>
            <a:r>
              <a:rPr lang="en-US" sz="3600" b="1" dirty="0" err="1"/>
              <a:t>sender.p</a:t>
            </a:r>
            <a:r>
              <a:rPr lang="en-US" sz="3600" b="1" dirty="0"/>
              <a:t>, </a:t>
            </a:r>
            <a:r>
              <a:rPr lang="en-US" sz="3600" b="1" dirty="0" err="1"/>
              <a:t>sender.q</a:t>
            </a:r>
            <a:r>
              <a:rPr lang="en-US" sz="3600" b="1" dirty="0"/>
              <a:t>, </a:t>
            </a:r>
            <a:r>
              <a:rPr lang="en-US" sz="3600" b="1" dirty="0" err="1"/>
              <a:t>binascii.hexlify</a:t>
            </a:r>
            <a:r>
              <a:rPr lang="en-US" sz="3600" b="1" dirty="0"/>
              <a:t>(</a:t>
            </a:r>
            <a:r>
              <a:rPr lang="en-US" sz="3600" b="1" dirty="0" err="1"/>
              <a:t>sender.plainText</a:t>
            </a:r>
            <a:r>
              <a:rPr lang="en-US" sz="3600" b="1" dirty="0"/>
              <a:t>))</a:t>
            </a:r>
            <a:br>
              <a:rPr lang="en-US" sz="3600" b="1" dirty="0"/>
            </a:br>
            <a:r>
              <a:rPr lang="en-US" sz="3600" dirty="0"/>
              <a:t>In this line we can see how signing a curtain message is unique both to the sender and to the message itself, resulting in all the benefits of Rabin signature.</a:t>
            </a:r>
            <a:br>
              <a:rPr lang="en-US" sz="3600" dirty="0"/>
            </a:br>
            <a:r>
              <a:rPr lang="en-US" sz="3600" dirty="0"/>
              <a:t>After that the message is verified in the code via:</a:t>
            </a:r>
            <a:br>
              <a:rPr lang="en-US" sz="3600" dirty="0">
                <a:effectLst/>
                <a:latin typeface="Segoe UI" panose="020B0502040204020203" pitchFamily="34" charset="0"/>
              </a:rPr>
            </a:br>
            <a:r>
              <a:rPr lang="en-US" sz="3600" b="1" dirty="0"/>
              <a:t>verification = </a:t>
            </a:r>
            <a:r>
              <a:rPr lang="en-US" sz="3600" b="1" dirty="0" err="1"/>
              <a:t>Rabin.verify</a:t>
            </a:r>
            <a:r>
              <a:rPr lang="en-US" sz="3600" b="1" dirty="0"/>
              <a:t>(</a:t>
            </a:r>
            <a:r>
              <a:rPr lang="en-US" sz="3600" b="1" dirty="0" err="1"/>
              <a:t>sender.rabin_public</a:t>
            </a:r>
            <a:r>
              <a:rPr lang="en-US" sz="3600" b="1" dirty="0"/>
              <a:t>, </a:t>
            </a:r>
            <a:r>
              <a:rPr lang="en-US" sz="3600" b="1" dirty="0" err="1"/>
              <a:t>hexmessage</a:t>
            </a:r>
            <a:r>
              <a:rPr lang="en-US" sz="3600" b="1" dirty="0"/>
              <a:t>, sign[0], sign[1])</a:t>
            </a:r>
            <a:br>
              <a:rPr lang="en-US" sz="3600" dirty="0">
                <a:effectLst/>
                <a:latin typeface="Segoe UI" panose="020B0502040204020203" pitchFamily="34" charset="0"/>
              </a:rPr>
            </a:br>
            <a:r>
              <a:rPr lang="en-US" sz="3600" dirty="0"/>
              <a:t>we can see how we rely on the public key which is computed on p*q private keys, as well as the message itself along with the given padding  and signature.</a:t>
            </a:r>
            <a:br>
              <a:rPr lang="en-US" sz="3600" dirty="0"/>
            </a:br>
            <a:r>
              <a:rPr lang="en-US" sz="3600" dirty="0"/>
              <a:t>This verification results on the confidence of knowing who the sender is, if the message was reshaped in anyway on the transport and it cannot be denied by the sender.</a:t>
            </a:r>
          </a:p>
        </p:txBody>
      </p:sp>
    </p:spTree>
    <p:extLst>
      <p:ext uri="{BB962C8B-B14F-4D97-AF65-F5344CB8AC3E}">
        <p14:creationId xmlns:p14="http://schemas.microsoft.com/office/powerpoint/2010/main" val="1875588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3464"/>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8" name="TextBox 5">
            <a:extLst>
              <a:ext uri="{FF2B5EF4-FFF2-40B4-BE49-F238E27FC236}">
                <a16:creationId xmlns:a16="http://schemas.microsoft.com/office/drawing/2014/main" id="{F25A82AC-B4AD-D6A1-8296-21F783B6EFF4}"/>
              </a:ext>
            </a:extLst>
          </p:cNvPr>
          <p:cNvSpPr txBox="1"/>
          <p:nvPr/>
        </p:nvSpPr>
        <p:spPr>
          <a:xfrm>
            <a:off x="763903" y="58906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Algorithms Integration</a:t>
            </a:r>
          </a:p>
        </p:txBody>
      </p:sp>
      <p:sp>
        <p:nvSpPr>
          <p:cNvPr id="12" name="חץ: למטה 11">
            <a:extLst>
              <a:ext uri="{FF2B5EF4-FFF2-40B4-BE49-F238E27FC236}">
                <a16:creationId xmlns:a16="http://schemas.microsoft.com/office/drawing/2014/main" id="{1BDEE9F9-0F7E-F0AE-B239-DB7889121D18}"/>
              </a:ext>
            </a:extLst>
          </p:cNvPr>
          <p:cNvSpPr/>
          <p:nvPr/>
        </p:nvSpPr>
        <p:spPr>
          <a:xfrm>
            <a:off x="8805045" y="4434306"/>
            <a:ext cx="302469" cy="63762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תיבת טקסט 12">
            <a:extLst>
              <a:ext uri="{FF2B5EF4-FFF2-40B4-BE49-F238E27FC236}">
                <a16:creationId xmlns:a16="http://schemas.microsoft.com/office/drawing/2014/main" id="{D6170A57-9AE1-D96C-43C7-9D320B9A0B59}"/>
              </a:ext>
            </a:extLst>
          </p:cNvPr>
          <p:cNvSpPr txBox="1"/>
          <p:nvPr/>
        </p:nvSpPr>
        <p:spPr>
          <a:xfrm>
            <a:off x="4790329" y="5791558"/>
            <a:ext cx="7162800" cy="677108"/>
          </a:xfrm>
          <a:prstGeom prst="rect">
            <a:avLst/>
          </a:prstGeom>
          <a:noFill/>
        </p:spPr>
        <p:txBody>
          <a:bodyPr wrap="square" rtlCol="0">
            <a:spAutoFit/>
          </a:bodyPr>
          <a:lstStyle/>
          <a:p>
            <a:r>
              <a:rPr lang="en-US" sz="2000" dirty="0"/>
              <a:t>.</a:t>
            </a:r>
            <a:br>
              <a:rPr lang="en-US" dirty="0">
                <a:effectLst/>
                <a:latin typeface="Segoe UI" panose="020B0502040204020203" pitchFamily="34" charset="0"/>
              </a:rPr>
            </a:br>
            <a:endParaRPr lang="en-US" dirty="0"/>
          </a:p>
        </p:txBody>
      </p:sp>
      <p:sp>
        <p:nvSpPr>
          <p:cNvPr id="16" name="תרשים זרימה: תהליך חלופי 15">
            <a:extLst>
              <a:ext uri="{FF2B5EF4-FFF2-40B4-BE49-F238E27FC236}">
                <a16:creationId xmlns:a16="http://schemas.microsoft.com/office/drawing/2014/main" id="{EABD3AD1-007C-931A-FEC8-C623972955EE}"/>
              </a:ext>
            </a:extLst>
          </p:cNvPr>
          <p:cNvSpPr/>
          <p:nvPr/>
        </p:nvSpPr>
        <p:spPr>
          <a:xfrm>
            <a:off x="4637929" y="2229063"/>
            <a:ext cx="8640000" cy="2087578"/>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ECDH </a:t>
            </a:r>
            <a:br>
              <a:rPr lang="en-US" sz="2400" dirty="0"/>
            </a:br>
            <a:r>
              <a:rPr lang="en-US" sz="2400" dirty="0"/>
              <a:t>Each user gets a prime number. We generate a base point which is the same for all the users and we calculate the shared point with the help of the generated point, a random prime </a:t>
            </a:r>
            <a:br>
              <a:rPr lang="en-US" sz="2400" dirty="0"/>
            </a:br>
            <a:r>
              <a:rPr lang="en-US" sz="2400" dirty="0"/>
              <a:t>number and each of the users prime of key.</a:t>
            </a:r>
          </a:p>
        </p:txBody>
      </p:sp>
      <p:sp>
        <p:nvSpPr>
          <p:cNvPr id="17" name="תרשים זרימה: תהליך חלופי 16">
            <a:extLst>
              <a:ext uri="{FF2B5EF4-FFF2-40B4-BE49-F238E27FC236}">
                <a16:creationId xmlns:a16="http://schemas.microsoft.com/office/drawing/2014/main" id="{F132264B-735C-BC85-F126-0F548F74FEF0}"/>
              </a:ext>
            </a:extLst>
          </p:cNvPr>
          <p:cNvSpPr/>
          <p:nvPr/>
        </p:nvSpPr>
        <p:spPr>
          <a:xfrm>
            <a:off x="4637929" y="5224048"/>
            <a:ext cx="8640000" cy="1013613"/>
          </a:xfrm>
          <a:prstGeom prst="flowChartAlternateProcess">
            <a:avLst/>
          </a:prstGeom>
          <a:solidFill>
            <a:schemeClr val="accent1">
              <a:lumMod val="60000"/>
              <a:lumOff val="4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Each user read the shared point of each other and if it is matches, we can assume ECDH has been properly implemented</a:t>
            </a:r>
          </a:p>
        </p:txBody>
      </p:sp>
      <p:sp>
        <p:nvSpPr>
          <p:cNvPr id="18" name="חץ: למטה 17">
            <a:extLst>
              <a:ext uri="{FF2B5EF4-FFF2-40B4-BE49-F238E27FC236}">
                <a16:creationId xmlns:a16="http://schemas.microsoft.com/office/drawing/2014/main" id="{34614D1B-7678-F816-EF5E-05AD9C59D9FE}"/>
              </a:ext>
            </a:extLst>
          </p:cNvPr>
          <p:cNvSpPr/>
          <p:nvPr/>
        </p:nvSpPr>
        <p:spPr>
          <a:xfrm>
            <a:off x="8754062" y="6347013"/>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תרשים זרימה: תהליך חלופי 18">
            <a:extLst>
              <a:ext uri="{FF2B5EF4-FFF2-40B4-BE49-F238E27FC236}">
                <a16:creationId xmlns:a16="http://schemas.microsoft.com/office/drawing/2014/main" id="{8B6BD726-3934-4642-C30B-98E392C2A5D6}"/>
              </a:ext>
            </a:extLst>
          </p:cNvPr>
          <p:cNvSpPr/>
          <p:nvPr/>
        </p:nvSpPr>
        <p:spPr>
          <a:xfrm>
            <a:off x="4637929" y="7133475"/>
            <a:ext cx="8640000" cy="2323719"/>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SALSA20 - </a:t>
            </a:r>
            <a:br>
              <a:rPr lang="en-US" sz="2400" dirty="0"/>
            </a:br>
            <a:r>
              <a:rPr lang="en-US" sz="2400" dirty="0"/>
              <a:t>We then derive 64-byte salsa key from the </a:t>
            </a:r>
            <a:br>
              <a:rPr lang="en-US" sz="2400" dirty="0"/>
            </a:br>
            <a:r>
              <a:rPr lang="en-US" sz="2400" dirty="0"/>
              <a:t>ECDH shared point. and each user receives this shared key.</a:t>
            </a:r>
            <a:br>
              <a:rPr lang="en-US" sz="2400" dirty="0"/>
            </a:br>
            <a:r>
              <a:rPr lang="en-US" sz="2400" dirty="0"/>
              <a:t> The users also share a vector nonce of 64 bytes </a:t>
            </a:r>
            <a:br>
              <a:rPr lang="en-US" sz="2400" dirty="0"/>
            </a:br>
            <a:r>
              <a:rPr lang="en-US" sz="2400" dirty="0"/>
              <a:t>which they use together with the shared salsa key to encrypt a      decrypt plain and cipher text.</a:t>
            </a:r>
          </a:p>
        </p:txBody>
      </p:sp>
      <p:sp>
        <p:nvSpPr>
          <p:cNvPr id="20" name="תיבת טקסט 19">
            <a:extLst>
              <a:ext uri="{FF2B5EF4-FFF2-40B4-BE49-F238E27FC236}">
                <a16:creationId xmlns:a16="http://schemas.microsoft.com/office/drawing/2014/main" id="{950CDB89-2642-18D5-95B4-C259374CECDE}"/>
              </a:ext>
            </a:extLst>
          </p:cNvPr>
          <p:cNvSpPr txBox="1"/>
          <p:nvPr/>
        </p:nvSpPr>
        <p:spPr>
          <a:xfrm>
            <a:off x="3605395" y="9619915"/>
            <a:ext cx="11077209" cy="400110"/>
          </a:xfrm>
          <a:prstGeom prst="rect">
            <a:avLst/>
          </a:prstGeom>
          <a:noFill/>
        </p:spPr>
        <p:txBody>
          <a:bodyPr wrap="square" rtlCol="0">
            <a:spAutoFit/>
          </a:bodyPr>
          <a:lstStyle/>
          <a:p>
            <a:r>
              <a:rPr lang="en-US" sz="2000" dirty="0"/>
              <a:t>*note that if ECDH failed the program will not be able to salsa encrypt and decrypt using the right key.</a:t>
            </a:r>
          </a:p>
        </p:txBody>
      </p:sp>
    </p:spTree>
    <p:extLst>
      <p:ext uri="{BB962C8B-B14F-4D97-AF65-F5344CB8AC3E}">
        <p14:creationId xmlns:p14="http://schemas.microsoft.com/office/powerpoint/2010/main" val="339435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3464"/>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8" name="TextBox 5">
            <a:extLst>
              <a:ext uri="{FF2B5EF4-FFF2-40B4-BE49-F238E27FC236}">
                <a16:creationId xmlns:a16="http://schemas.microsoft.com/office/drawing/2014/main" id="{F25A82AC-B4AD-D6A1-8296-21F783B6EFF4}"/>
              </a:ext>
            </a:extLst>
          </p:cNvPr>
          <p:cNvSpPr txBox="1"/>
          <p:nvPr/>
        </p:nvSpPr>
        <p:spPr>
          <a:xfrm>
            <a:off x="763903" y="58906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Algorithms Integration</a:t>
            </a:r>
          </a:p>
        </p:txBody>
      </p:sp>
      <p:sp>
        <p:nvSpPr>
          <p:cNvPr id="12" name="חץ: למטה 11">
            <a:extLst>
              <a:ext uri="{FF2B5EF4-FFF2-40B4-BE49-F238E27FC236}">
                <a16:creationId xmlns:a16="http://schemas.microsoft.com/office/drawing/2014/main" id="{1BDEE9F9-0F7E-F0AE-B239-DB7889121D18}"/>
              </a:ext>
            </a:extLst>
          </p:cNvPr>
          <p:cNvSpPr/>
          <p:nvPr/>
        </p:nvSpPr>
        <p:spPr>
          <a:xfrm>
            <a:off x="8435202" y="4377957"/>
            <a:ext cx="302469" cy="63762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תיבת טקסט 12">
            <a:extLst>
              <a:ext uri="{FF2B5EF4-FFF2-40B4-BE49-F238E27FC236}">
                <a16:creationId xmlns:a16="http://schemas.microsoft.com/office/drawing/2014/main" id="{D6170A57-9AE1-D96C-43C7-9D320B9A0B59}"/>
              </a:ext>
            </a:extLst>
          </p:cNvPr>
          <p:cNvSpPr txBox="1"/>
          <p:nvPr/>
        </p:nvSpPr>
        <p:spPr>
          <a:xfrm>
            <a:off x="4790329" y="5791558"/>
            <a:ext cx="7162800" cy="677108"/>
          </a:xfrm>
          <a:prstGeom prst="rect">
            <a:avLst/>
          </a:prstGeom>
          <a:noFill/>
        </p:spPr>
        <p:txBody>
          <a:bodyPr wrap="square" rtlCol="0">
            <a:spAutoFit/>
          </a:bodyPr>
          <a:lstStyle/>
          <a:p>
            <a:r>
              <a:rPr lang="en-US" sz="2000" dirty="0"/>
              <a:t>.</a:t>
            </a:r>
            <a:br>
              <a:rPr lang="en-US" dirty="0">
                <a:effectLst/>
                <a:latin typeface="Segoe UI" panose="020B0502040204020203" pitchFamily="34" charset="0"/>
              </a:rPr>
            </a:br>
            <a:endParaRPr lang="en-US" dirty="0"/>
          </a:p>
        </p:txBody>
      </p:sp>
      <p:sp>
        <p:nvSpPr>
          <p:cNvPr id="16" name="תרשים זרימה: תהליך חלופי 15">
            <a:extLst>
              <a:ext uri="{FF2B5EF4-FFF2-40B4-BE49-F238E27FC236}">
                <a16:creationId xmlns:a16="http://schemas.microsoft.com/office/drawing/2014/main" id="{EABD3AD1-007C-931A-FEC8-C623972955EE}"/>
              </a:ext>
            </a:extLst>
          </p:cNvPr>
          <p:cNvSpPr/>
          <p:nvPr/>
        </p:nvSpPr>
        <p:spPr>
          <a:xfrm>
            <a:off x="4722955" y="1916088"/>
            <a:ext cx="8640000" cy="2323719"/>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latin typeface="Segoe UI" panose="020B0502040204020203" pitchFamily="34" charset="0"/>
              </a:rPr>
              <a:t>Rabin Signature</a:t>
            </a:r>
            <a:r>
              <a:rPr lang="en-US" sz="2400" dirty="0">
                <a:effectLst/>
                <a:latin typeface="Segoe UI" panose="020B0502040204020203" pitchFamily="34" charset="0"/>
              </a:rPr>
              <a:t>-Right before we encrypt our text using the salsa keys we generated and derived. We sign the message using Rabin signature method which relies on each user’s </a:t>
            </a:r>
            <a:br>
              <a:rPr lang="en-US" sz="2400" dirty="0">
                <a:effectLst/>
                <a:latin typeface="Segoe UI" panose="020B0502040204020203" pitchFamily="34" charset="0"/>
              </a:rPr>
            </a:br>
            <a:r>
              <a:rPr lang="en-US" sz="2400" dirty="0">
                <a:effectLst/>
                <a:latin typeface="Segoe UI" panose="020B0502040204020203" pitchFamily="34" charset="0"/>
              </a:rPr>
              <a:t>p, q random primes as well as the product of n = p*q where n is the Rabin public key of the user specifically.</a:t>
            </a:r>
            <a:endParaRPr lang="en-US" sz="2000" dirty="0"/>
          </a:p>
        </p:txBody>
      </p:sp>
      <p:sp>
        <p:nvSpPr>
          <p:cNvPr id="17" name="תרשים זרימה: תהליך חלופי 16">
            <a:extLst>
              <a:ext uri="{FF2B5EF4-FFF2-40B4-BE49-F238E27FC236}">
                <a16:creationId xmlns:a16="http://schemas.microsoft.com/office/drawing/2014/main" id="{F132264B-735C-BC85-F126-0F548F74FEF0}"/>
              </a:ext>
            </a:extLst>
          </p:cNvPr>
          <p:cNvSpPr/>
          <p:nvPr/>
        </p:nvSpPr>
        <p:spPr>
          <a:xfrm>
            <a:off x="4824000" y="5153728"/>
            <a:ext cx="8640000" cy="1488473"/>
          </a:xfrm>
          <a:prstGeom prst="flowChartAlternateProcess">
            <a:avLst/>
          </a:prstGeom>
          <a:solidFill>
            <a:schemeClr val="accent1">
              <a:lumMod val="60000"/>
              <a:lumOff val="4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panose="020B0502040204020203" pitchFamily="34" charset="0"/>
              </a:rPr>
              <a:t>A</a:t>
            </a:r>
            <a:r>
              <a:rPr lang="en-US" sz="2400" dirty="0">
                <a:effectLst/>
                <a:latin typeface="Segoe UI" panose="020B0502040204020203" pitchFamily="34" charset="0"/>
              </a:rPr>
              <a:t>fter a user sends the encrypted message to another user,    we first decrypt the message using salsa20 CFB which is              symmetric, so it means we basically just send the c</a:t>
            </a:r>
            <a:r>
              <a:rPr lang="en-US" sz="2400" dirty="0">
                <a:latin typeface="Segoe UI" panose="020B0502040204020203" pitchFamily="34" charset="0"/>
              </a:rPr>
              <a:t>i</a:t>
            </a:r>
            <a:r>
              <a:rPr lang="en-US" sz="2400" dirty="0">
                <a:effectLst/>
                <a:latin typeface="Segoe UI" panose="020B0502040204020203" pitchFamily="34" charset="0"/>
              </a:rPr>
              <a:t>pher text  to the same salsa20 encryption function.</a:t>
            </a:r>
            <a:endParaRPr lang="en-US" sz="2400" dirty="0"/>
          </a:p>
        </p:txBody>
      </p:sp>
      <p:sp>
        <p:nvSpPr>
          <p:cNvPr id="18" name="חץ: למטה 17">
            <a:extLst>
              <a:ext uri="{FF2B5EF4-FFF2-40B4-BE49-F238E27FC236}">
                <a16:creationId xmlns:a16="http://schemas.microsoft.com/office/drawing/2014/main" id="{34614D1B-7678-F816-EF5E-05AD9C59D9FE}"/>
              </a:ext>
            </a:extLst>
          </p:cNvPr>
          <p:cNvSpPr/>
          <p:nvPr/>
        </p:nvSpPr>
        <p:spPr>
          <a:xfrm>
            <a:off x="8500753" y="6780352"/>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תרשים זרימה: תהליך חלופי 18">
            <a:extLst>
              <a:ext uri="{FF2B5EF4-FFF2-40B4-BE49-F238E27FC236}">
                <a16:creationId xmlns:a16="http://schemas.microsoft.com/office/drawing/2014/main" id="{8B6BD726-3934-4642-C30B-98E392C2A5D6}"/>
              </a:ext>
            </a:extLst>
          </p:cNvPr>
          <p:cNvSpPr/>
          <p:nvPr/>
        </p:nvSpPr>
        <p:spPr>
          <a:xfrm>
            <a:off x="4787515" y="7486620"/>
            <a:ext cx="8640000" cy="2621422"/>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panose="020B0502040204020203" pitchFamily="34" charset="0"/>
              </a:rPr>
              <a:t>A</a:t>
            </a:r>
            <a:r>
              <a:rPr lang="en-US" sz="2400" dirty="0">
                <a:effectLst/>
                <a:latin typeface="Segoe UI" panose="020B0502040204020203" pitchFamily="34" charset="0"/>
              </a:rPr>
              <a:t>fter the text is plain, we check the Rabin signature using the plain text and the users public Rabin key,</a:t>
            </a:r>
            <a:br>
              <a:rPr lang="en-US" sz="2400" dirty="0">
                <a:effectLst/>
                <a:latin typeface="Segoe UI" panose="020B0502040204020203" pitchFamily="34" charset="0"/>
              </a:rPr>
            </a:br>
            <a:r>
              <a:rPr lang="en-US" sz="2400" dirty="0">
                <a:effectLst/>
                <a:latin typeface="Segoe UI" panose="020B0502040204020203" pitchFamily="34" charset="0"/>
              </a:rPr>
              <a:t>as well as the padding of the given signature to ease up the process of  authenticating the signature. If the signature is verified, we display the message, otherwise we mention the verification of signature failed and we cannot trust the plain text to be reliant.</a:t>
            </a:r>
            <a:endParaRPr lang="en-US" sz="2400" dirty="0"/>
          </a:p>
        </p:txBody>
      </p:sp>
    </p:spTree>
    <p:extLst>
      <p:ext uri="{BB962C8B-B14F-4D97-AF65-F5344CB8AC3E}">
        <p14:creationId xmlns:p14="http://schemas.microsoft.com/office/powerpoint/2010/main" val="3841699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AutoShape 2">
            <a:extLst>
              <a:ext uri="{FF2B5EF4-FFF2-40B4-BE49-F238E27FC236}">
                <a16:creationId xmlns:a16="http://schemas.microsoft.com/office/drawing/2014/main" id="{7DE17B6C-80DB-4948-EAE9-35DF2C950AC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8E28B5B9-C37E-0D3C-1150-4B5C9C67EC3F}"/>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תמונה 9" descr="תמונה שמכילה טקסט, צילום מסך, תפריט, גופן&#10;&#10;התיאור נוצר באופן אוטומטי">
            <a:extLst>
              <a:ext uri="{FF2B5EF4-FFF2-40B4-BE49-F238E27FC236}">
                <a16:creationId xmlns:a16="http://schemas.microsoft.com/office/drawing/2014/main" id="{172E027E-83FC-A632-3406-B6861D3F5C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2490787"/>
            <a:ext cx="15240000" cy="5305425"/>
          </a:xfrm>
          <a:prstGeom prst="rect">
            <a:avLst/>
          </a:prstGeom>
          <a:ln>
            <a:noFill/>
          </a:ln>
          <a:effectLst>
            <a:outerShdw blurRad="292100" dist="139700" dir="2700000" algn="tl" rotWithShape="0">
              <a:srgbClr val="333333">
                <a:alpha val="65000"/>
              </a:srgbClr>
            </a:outerShdw>
          </a:effectLst>
        </p:spPr>
      </p:pic>
      <p:sp>
        <p:nvSpPr>
          <p:cNvPr id="11" name="TextBox 5">
            <a:extLst>
              <a:ext uri="{FF2B5EF4-FFF2-40B4-BE49-F238E27FC236}">
                <a16:creationId xmlns:a16="http://schemas.microsoft.com/office/drawing/2014/main" id="{F9995508-D22B-32DA-D38C-B34CD16BC563}"/>
              </a:ext>
            </a:extLst>
          </p:cNvPr>
          <p:cNvSpPr txBox="1"/>
          <p:nvPr/>
        </p:nvSpPr>
        <p:spPr>
          <a:xfrm>
            <a:off x="1536174" y="84627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Example run</a:t>
            </a:r>
          </a:p>
        </p:txBody>
      </p:sp>
    </p:spTree>
    <p:extLst>
      <p:ext uri="{BB962C8B-B14F-4D97-AF65-F5344CB8AC3E}">
        <p14:creationId xmlns:p14="http://schemas.microsoft.com/office/powerpoint/2010/main" val="3576860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39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5638800" y="864668"/>
            <a:ext cx="8069907" cy="1040383"/>
          </a:xfrm>
          <a:prstGeom prst="rect">
            <a:avLst/>
          </a:prstGeom>
        </p:spPr>
        <p:txBody>
          <a:bodyPr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7599" b="0" i="0" u="none" strike="noStrike" kern="1200" cap="none" spc="0" normalizeH="0" baseline="0" noProof="0" dirty="0">
                <a:ln>
                  <a:noFill/>
                </a:ln>
                <a:solidFill>
                  <a:srgbClr val="004AAD"/>
                </a:solidFill>
                <a:effectLst/>
                <a:uLnTx/>
                <a:uFillTx/>
                <a:latin typeface="Suez One"/>
                <a:ea typeface="Suez One"/>
                <a:cs typeface="Suez One"/>
                <a:sym typeface="Suez One"/>
              </a:rPr>
              <a:t>Project Workflow</a:t>
            </a:r>
          </a:p>
        </p:txBody>
      </p:sp>
      <p:graphicFrame>
        <p:nvGraphicFramePr>
          <p:cNvPr id="8" name="TextBox 5">
            <a:extLst>
              <a:ext uri="{FF2B5EF4-FFF2-40B4-BE49-F238E27FC236}">
                <a16:creationId xmlns:a16="http://schemas.microsoft.com/office/drawing/2014/main" id="{02DFF3D5-8F64-2F7F-D407-79F9018F38F7}"/>
              </a:ext>
            </a:extLst>
          </p:cNvPr>
          <p:cNvGraphicFramePr/>
          <p:nvPr/>
        </p:nvGraphicFramePr>
        <p:xfrm>
          <a:off x="1524000" y="2183382"/>
          <a:ext cx="16002000" cy="78420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References:</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2192000" cy="6186309"/>
          </a:xfrm>
          <a:prstGeom prst="rect">
            <a:avLst/>
          </a:prstGeom>
          <a:noFill/>
        </p:spPr>
        <p:txBody>
          <a:bodyPr wrap="square" rtlCol="0">
            <a:spAutoFit/>
          </a:bodyPr>
          <a:lstStyle/>
          <a:p>
            <a:pPr marL="742950" indent="-742950">
              <a:buAutoNum type="arabicPeriod"/>
            </a:pPr>
            <a:r>
              <a:rPr lang="en-US" sz="3600" dirty="0">
                <a:hlinkClick r:id="rId5"/>
              </a:rPr>
              <a:t>https://docslib.org/doc/5245573/salsa20-specification</a:t>
            </a:r>
            <a:endParaRPr lang="en-US" sz="3600" dirty="0"/>
          </a:p>
          <a:p>
            <a:pPr marL="742950" indent="-742950">
              <a:buAutoNum type="arabicPeriod"/>
            </a:pPr>
            <a:r>
              <a:rPr lang="en-US" sz="3600" dirty="0">
                <a:hlinkClick r:id="rId6"/>
              </a:rPr>
              <a:t>https://en.wikipedia.org/wiki/Salsa20</a:t>
            </a:r>
            <a:endParaRPr lang="en-US" sz="3600" dirty="0"/>
          </a:p>
          <a:p>
            <a:pPr marL="742950" indent="-742950">
              <a:buAutoNum type="arabicPeriod"/>
            </a:pPr>
            <a:r>
              <a:rPr lang="en-US" sz="3600" dirty="0">
                <a:effectLst/>
                <a:latin typeface="Segoe UI" panose="020B0502040204020203" pitchFamily="34" charset="0"/>
                <a:hlinkClick r:id="rId7"/>
              </a:rPr>
              <a:t>https://www.geeksforgeeks.org/cryptographic-hash-function-in-java/</a:t>
            </a:r>
            <a:endParaRPr lang="en-US" sz="3600" dirty="0">
              <a:effectLst/>
              <a:latin typeface="Segoe UI" panose="020B0502040204020203" pitchFamily="34" charset="0"/>
            </a:endParaRPr>
          </a:p>
          <a:p>
            <a:pPr marL="742950" indent="-742950">
              <a:buAutoNum type="arabicPeriod"/>
            </a:pPr>
            <a:r>
              <a:rPr lang="en-US" sz="3600" dirty="0">
                <a:effectLst/>
                <a:latin typeface="Segoe UI" panose="020B0502040204020203" pitchFamily="34" charset="0"/>
                <a:hlinkClick r:id="rId8"/>
              </a:rPr>
              <a:t>https://signx.wondershare.com/knowledge/digital-signature-example.html</a:t>
            </a:r>
            <a:endParaRPr lang="en-US" sz="3600" dirty="0">
              <a:effectLst/>
              <a:latin typeface="Segoe UI" panose="020B0502040204020203" pitchFamily="34" charset="0"/>
            </a:endParaRPr>
          </a:p>
          <a:p>
            <a:pPr marL="742950" indent="-742950">
              <a:buAutoNum type="arabicPeriod"/>
            </a:pPr>
            <a:r>
              <a:rPr lang="en-US" sz="3600" dirty="0">
                <a:hlinkClick r:id="rId9"/>
              </a:rPr>
              <a:t>https://www.researchgate.net/figure/Salsa20-Block-Diagram-Adapted-with-permission-from-Ref-27_fig3_364449229</a:t>
            </a:r>
            <a:endParaRPr lang="en-US" sz="3600" dirty="0"/>
          </a:p>
          <a:p>
            <a:pPr marL="742950" indent="-742950">
              <a:buAutoNum type="arabicPeriod"/>
            </a:pPr>
            <a:endParaRPr lang="en-US" sz="3600" dirty="0"/>
          </a:p>
          <a:p>
            <a:pPr marL="742950" indent="-742950">
              <a:buAutoNum type="arabicPeriod"/>
            </a:pPr>
            <a:endParaRPr lang="en-US" sz="3600" dirty="0"/>
          </a:p>
        </p:txBody>
      </p:sp>
    </p:spTree>
    <p:extLst>
      <p:ext uri="{BB962C8B-B14F-4D97-AF65-F5344CB8AC3E}">
        <p14:creationId xmlns:p14="http://schemas.microsoft.com/office/powerpoint/2010/main" val="2833491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9694164" y="1954516"/>
            <a:ext cx="8624345" cy="8624345"/>
          </a:xfrm>
          <a:custGeom>
            <a:avLst/>
            <a:gdLst/>
            <a:ahLst/>
            <a:cxnLst/>
            <a:rect l="l" t="t" r="r" b="b"/>
            <a:pathLst>
              <a:path w="8624345" h="8624345">
                <a:moveTo>
                  <a:pt x="0" y="0"/>
                </a:moveTo>
                <a:lnTo>
                  <a:pt x="8624345" y="0"/>
                </a:lnTo>
                <a:lnTo>
                  <a:pt x="8624345" y="8624345"/>
                </a:lnTo>
                <a:lnTo>
                  <a:pt x="0" y="8624345"/>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flipH="1">
            <a:off x="12203364" y="674549"/>
            <a:ext cx="4489165" cy="9311258"/>
          </a:xfrm>
          <a:custGeom>
            <a:avLst/>
            <a:gdLst/>
            <a:ahLst/>
            <a:cxnLst/>
            <a:rect l="l" t="t" r="r" b="b"/>
            <a:pathLst>
              <a:path w="4489165" h="9311258">
                <a:moveTo>
                  <a:pt x="4489165" y="0"/>
                </a:moveTo>
                <a:lnTo>
                  <a:pt x="0" y="0"/>
                </a:lnTo>
                <a:lnTo>
                  <a:pt x="0" y="9311258"/>
                </a:lnTo>
                <a:lnTo>
                  <a:pt x="4489165" y="9311258"/>
                </a:lnTo>
                <a:lnTo>
                  <a:pt x="4489165" y="0"/>
                </a:lnTo>
                <a:close/>
              </a:path>
            </a:pathLst>
          </a:custGeom>
          <a:blipFill>
            <a:blip r:embed="rId5"/>
            <a:stretch>
              <a:fillRect/>
            </a:stretch>
          </a:blipFill>
        </p:spPr>
        <p:txBody>
          <a:bodyPr/>
          <a:lstStyle/>
          <a:p>
            <a:endParaRPr lang="en-US"/>
          </a:p>
        </p:txBody>
      </p:sp>
      <p:sp>
        <p:nvSpPr>
          <p:cNvPr id="5" name="Freeform 5"/>
          <p:cNvSpPr/>
          <p:nvPr/>
        </p:nvSpPr>
        <p:spPr>
          <a:xfrm rot="-10800000">
            <a:off x="-186569" y="-483186"/>
            <a:ext cx="5626686" cy="5626686"/>
          </a:xfrm>
          <a:custGeom>
            <a:avLst/>
            <a:gdLst/>
            <a:ahLst/>
            <a:cxnLst/>
            <a:rect l="l" t="t" r="r" b="b"/>
            <a:pathLst>
              <a:path w="5626686" h="5626686">
                <a:moveTo>
                  <a:pt x="0" y="0"/>
                </a:moveTo>
                <a:lnTo>
                  <a:pt x="5626686" y="0"/>
                </a:lnTo>
                <a:lnTo>
                  <a:pt x="5626686" y="5626686"/>
                </a:lnTo>
                <a:lnTo>
                  <a:pt x="0" y="5626686"/>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6" name="TextBox 6"/>
          <p:cNvSpPr txBox="1"/>
          <p:nvPr/>
        </p:nvSpPr>
        <p:spPr>
          <a:xfrm>
            <a:off x="2454123" y="3941133"/>
            <a:ext cx="7567461" cy="1209091"/>
          </a:xfrm>
          <a:prstGeom prst="rect">
            <a:avLst/>
          </a:prstGeom>
        </p:spPr>
        <p:txBody>
          <a:bodyPr lIns="0" tIns="0" rIns="0" bIns="0" rtlCol="0" anchor="t">
            <a:spAutoFit/>
          </a:bodyPr>
          <a:lstStyle/>
          <a:p>
            <a:pPr marL="0" lvl="0" indent="0" algn="l">
              <a:lnSpc>
                <a:spcPts val="17863"/>
              </a:lnSpc>
              <a:spcBef>
                <a:spcPct val="0"/>
              </a:spcBef>
            </a:pPr>
            <a:r>
              <a:rPr lang="en-US" sz="17343" u="none" strike="noStrike" dirty="0">
                <a:solidFill>
                  <a:srgbClr val="004AAD"/>
                </a:solidFill>
                <a:latin typeface="Suez One"/>
                <a:ea typeface="Suez One"/>
                <a:cs typeface="Suez One"/>
                <a:sym typeface="Suez One"/>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5638800" y="864668"/>
            <a:ext cx="8069907" cy="1040383"/>
          </a:xfrm>
          <a:prstGeom prst="rect">
            <a:avLst/>
          </a:prstGeom>
        </p:spPr>
        <p:txBody>
          <a:bodyPr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7599" b="0" i="0" u="none" strike="noStrike" kern="1200" cap="none" spc="0" normalizeH="0" baseline="0" noProof="0" dirty="0">
                <a:ln>
                  <a:noFill/>
                </a:ln>
                <a:solidFill>
                  <a:srgbClr val="004AAD"/>
                </a:solidFill>
                <a:effectLst/>
                <a:uLnTx/>
                <a:uFillTx/>
                <a:latin typeface="Suez One"/>
                <a:ea typeface="Suez One"/>
                <a:cs typeface="Suez One"/>
                <a:sym typeface="Suez One"/>
              </a:rPr>
              <a:t>Key Components </a:t>
            </a:r>
          </a:p>
        </p:txBody>
      </p:sp>
      <p:graphicFrame>
        <p:nvGraphicFramePr>
          <p:cNvPr id="17" name="TextBox 5">
            <a:extLst>
              <a:ext uri="{FF2B5EF4-FFF2-40B4-BE49-F238E27FC236}">
                <a16:creationId xmlns:a16="http://schemas.microsoft.com/office/drawing/2014/main" id="{65B1D251-6F91-2D41-0395-8914CC55B565}"/>
              </a:ext>
            </a:extLst>
          </p:cNvPr>
          <p:cNvGraphicFramePr/>
          <p:nvPr/>
        </p:nvGraphicFramePr>
        <p:xfrm>
          <a:off x="990600" y="2095500"/>
          <a:ext cx="16002000" cy="7010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2133600" y="1104087"/>
            <a:ext cx="13335000"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What is Diffie-Hellman</a:t>
            </a:r>
          </a:p>
        </p:txBody>
      </p:sp>
      <p:sp>
        <p:nvSpPr>
          <p:cNvPr id="6" name="תיבת טקסט 5">
            <a:extLst>
              <a:ext uri="{FF2B5EF4-FFF2-40B4-BE49-F238E27FC236}">
                <a16:creationId xmlns:a16="http://schemas.microsoft.com/office/drawing/2014/main" id="{11D5E7E3-D2DF-CA48-329A-784C76EC8B4B}"/>
              </a:ext>
            </a:extLst>
          </p:cNvPr>
          <p:cNvSpPr txBox="1"/>
          <p:nvPr/>
        </p:nvSpPr>
        <p:spPr>
          <a:xfrm>
            <a:off x="3023823" y="2596133"/>
            <a:ext cx="118872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Diffie-Hellman is a key exchange protocol that allows two parties to securely share a secret key over an insecure communication channel. This key can then be used to encrypt subsequent communications using symmetric key cryptography.</a:t>
            </a:r>
          </a:p>
        </p:txBody>
      </p:sp>
      <p:pic>
        <p:nvPicPr>
          <p:cNvPr id="1026" name="Picture 2" descr="Understand Diffie-Hellman key exchange | InfoWorld">
            <a:extLst>
              <a:ext uri="{FF2B5EF4-FFF2-40B4-BE49-F238E27FC236}">
                <a16:creationId xmlns:a16="http://schemas.microsoft.com/office/drawing/2014/main" id="{61C85685-0B01-7B0C-9011-52FAD446B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4764" y="5469661"/>
            <a:ext cx="6317436" cy="3922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8BBEA15-EBBE-AEC3-7410-37D3997DB459}"/>
              </a:ext>
            </a:extLst>
          </p:cNvPr>
          <p:cNvSpPr txBox="1"/>
          <p:nvPr/>
        </p:nvSpPr>
        <p:spPr>
          <a:xfrm>
            <a:off x="685800" y="5992018"/>
            <a:ext cx="106680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uez One"/>
                <a:ea typeface="+mn-ea"/>
                <a:cs typeface="Suez One"/>
              </a:rPr>
              <a:t>Why we need Diffie-Hellman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The Diffie-Hellman key exchange is essential because it enables secure sharing of a secret key over an insecure channel requiring minor prior communication, facilitating encrypted communications. </a:t>
            </a:r>
          </a:p>
        </p:txBody>
      </p:sp>
      <p:sp>
        <p:nvSpPr>
          <p:cNvPr id="8" name="תיבת טקסט 7">
            <a:extLst>
              <a:ext uri="{FF2B5EF4-FFF2-40B4-BE49-F238E27FC236}">
                <a16:creationId xmlns:a16="http://schemas.microsoft.com/office/drawing/2014/main" id="{8440B79A-0AAA-4CCB-9137-D1C6280B2D63}"/>
              </a:ext>
            </a:extLst>
          </p:cNvPr>
          <p:cNvSpPr txBox="1"/>
          <p:nvPr/>
        </p:nvSpPr>
        <p:spPr>
          <a:xfrm>
            <a:off x="14173201" y="9193317"/>
            <a:ext cx="737822" cy="261610"/>
          </a:xfrm>
          <a:prstGeom prst="rect">
            <a:avLst/>
          </a:prstGeom>
          <a:solidFill>
            <a:schemeClr val="bg1"/>
          </a:solidFill>
        </p:spPr>
        <p:txBody>
          <a:bodyPr wrap="square" rtlCol="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a:ea typeface="+mn-ea"/>
                <a:cs typeface="+mn-cs"/>
              </a:rPr>
              <a:t>Charlie</a:t>
            </a:r>
            <a:endParaRPr kumimoji="0" lang="he-IL" sz="32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9" name="תמונה 8" descr="תמונה שמכילה לבוש, פני אדם, תמונה, ציור&#10;&#10;התיאור נוצר באופן אוטומטי">
            <a:extLst>
              <a:ext uri="{FF2B5EF4-FFF2-40B4-BE49-F238E27FC236}">
                <a16:creationId xmlns:a16="http://schemas.microsoft.com/office/drawing/2014/main" id="{861131C1-F6F3-0B87-80F1-A1830473EC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64593" y="5454622"/>
            <a:ext cx="1331868" cy="1331868"/>
          </a:xfrm>
          <a:prstGeom prst="rect">
            <a:avLst/>
          </a:prstGeom>
        </p:spPr>
      </p:pic>
      <p:pic>
        <p:nvPicPr>
          <p:cNvPr id="10" name="תמונה 9" descr="תמונה שמכילה אומנות קליפיפם, סרט מצויר, סרטים מצוירים, גרפיקה&#10;&#10;התיאור נוצר באופן אוטומטי">
            <a:extLst>
              <a:ext uri="{FF2B5EF4-FFF2-40B4-BE49-F238E27FC236}">
                <a16:creationId xmlns:a16="http://schemas.microsoft.com/office/drawing/2014/main" id="{987224B9-272D-9D34-CCB0-687B4C6AF8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242507" y="5287238"/>
            <a:ext cx="1588293" cy="1588293"/>
          </a:xfrm>
          <a:prstGeom prst="rect">
            <a:avLst/>
          </a:prstGeom>
        </p:spPr>
      </p:pic>
      <p:pic>
        <p:nvPicPr>
          <p:cNvPr id="5122" name="Picture 2" descr="Charlie Chaplin Illustration, The Tramp Drawing Chaplin:, 41% OFF">
            <a:extLst>
              <a:ext uri="{FF2B5EF4-FFF2-40B4-BE49-F238E27FC236}">
                <a16:creationId xmlns:a16="http://schemas.microsoft.com/office/drawing/2014/main" id="{3CF69956-BB71-3111-47A6-42BFBD6931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54656" y="7962900"/>
            <a:ext cx="1485343" cy="121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29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181100" y="810347"/>
            <a:ext cx="15925800"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How does Diffie-Hellman work?</a:t>
            </a:r>
          </a:p>
        </p:txBody>
      </p:sp>
      <p:graphicFrame>
        <p:nvGraphicFramePr>
          <p:cNvPr id="1045" name="תיבת טקסט 8">
            <a:extLst>
              <a:ext uri="{FF2B5EF4-FFF2-40B4-BE49-F238E27FC236}">
                <a16:creationId xmlns:a16="http://schemas.microsoft.com/office/drawing/2014/main" id="{0CCB45AC-BF3E-1768-A052-47A5397D252E}"/>
              </a:ext>
            </a:extLst>
          </p:cNvPr>
          <p:cNvGraphicFramePr/>
          <p:nvPr/>
        </p:nvGraphicFramePr>
        <p:xfrm>
          <a:off x="457200" y="2324099"/>
          <a:ext cx="7391400" cy="7780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03" name="Picture 79" descr="Implementing Elliptic-curve Diffie–Hellman Key Exchange Algorithm using C#  (cross-platform) | David Tavarez">
            <a:extLst>
              <a:ext uri="{FF2B5EF4-FFF2-40B4-BE49-F238E27FC236}">
                <a16:creationId xmlns:a16="http://schemas.microsoft.com/office/drawing/2014/main" id="{2120A2F6-49BC-EA61-FBFA-0ECF6A3DD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2646" y="2761455"/>
            <a:ext cx="8803733" cy="645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7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Advantage’s of Diffie-Hellman</a:t>
            </a:r>
          </a:p>
        </p:txBody>
      </p:sp>
      <p:sp>
        <p:nvSpPr>
          <p:cNvPr id="6" name="תיבת טקסט 5">
            <a:extLst>
              <a:ext uri="{FF2B5EF4-FFF2-40B4-BE49-F238E27FC236}">
                <a16:creationId xmlns:a16="http://schemas.microsoft.com/office/drawing/2014/main" id="{D5A7EAD5-986B-48AB-B2F7-B941B63AD4A4}"/>
              </a:ext>
            </a:extLst>
          </p:cNvPr>
          <p:cNvSpPr txBox="1"/>
          <p:nvPr/>
        </p:nvSpPr>
        <p:spPr>
          <a:xfrm>
            <a:off x="1447800" y="2585669"/>
            <a:ext cx="15024104" cy="5447645"/>
          </a:xfrm>
          <a:prstGeom prst="rect">
            <a:avLst/>
          </a:prstGeom>
          <a:noFill/>
        </p:spPr>
        <p:txBody>
          <a:bodyPr wrap="square" rtlCol="0">
            <a:spAutoFit/>
          </a:bodyPr>
          <a:lstStyle/>
          <a:p>
            <a:pPr marL="367029" marR="0" lvl="1" algn="l" defTabSz="914400" rtl="0" eaLnBrk="1" fontAlgn="auto" latinLnBrk="0" hangingPunct="1">
              <a:lnSpc>
                <a:spcPts val="4759"/>
              </a:lnSpc>
              <a:spcBef>
                <a:spcPts val="0"/>
              </a:spcBef>
              <a:spcAft>
                <a:spcPts val="0"/>
              </a:spcAft>
              <a:buClrTx/>
              <a:buSzTx/>
              <a:tabLst/>
              <a:defRPr/>
            </a:pPr>
            <a:r>
              <a:rPr kumimoji="0" lang="en-US" sz="3600" b="1" i="0" u="sng" strike="noStrike" kern="1200" cap="none" spc="0" normalizeH="0" baseline="0" noProof="0" dirty="0">
                <a:ln>
                  <a:noFill/>
                </a:ln>
                <a:solidFill>
                  <a:prstClr val="black"/>
                </a:solidFill>
                <a:effectLst/>
                <a:uLnTx/>
                <a:uFillTx/>
                <a:latin typeface="Calibri"/>
                <a:ea typeface="+mn-ea"/>
                <a:cs typeface="+mn-cs"/>
              </a:rPr>
              <a:t>Secure Key Agreement</a:t>
            </a:r>
            <a:r>
              <a:rPr kumimoji="0" lang="he-IL" sz="3600" b="1" i="0" u="sng" strike="noStrike" kern="1200" cap="none" spc="0" normalizeH="0" baseline="0" noProof="0" dirty="0">
                <a:ln>
                  <a:noFill/>
                </a:ln>
                <a:solidFill>
                  <a:prstClr val="black"/>
                </a:solidFill>
                <a:effectLst/>
                <a:uLnTx/>
                <a:uFillTx/>
                <a:latin typeface="Calibri"/>
                <a:ea typeface="+mn-ea"/>
                <a:cs typeface="+mn-cs"/>
              </a:rPr>
              <a:t>-</a:t>
            </a:r>
            <a:r>
              <a:rPr kumimoji="0" lang="en-US" sz="3600" b="1" i="0" u="none" strike="noStrike" kern="1200" cap="none" spc="0" normalizeH="0" baseline="0" noProof="0" dirty="0">
                <a:ln>
                  <a:noFill/>
                </a:ln>
                <a:solidFill>
                  <a:prstClr val="black"/>
                </a:solidFill>
                <a:effectLst/>
                <a:uLnTx/>
                <a:uFillTx/>
                <a:latin typeface="Calibri"/>
                <a:ea typeface="+mn-ea"/>
                <a:cs typeface="+mn-cs"/>
              </a:rPr>
              <a:t> </a:t>
            </a:r>
            <a:r>
              <a:rPr kumimoji="0" lang="en-US" sz="3600" b="0" i="0" u="none" strike="noStrike" kern="1200" cap="none" spc="0" normalizeH="0" baseline="0" noProof="0" dirty="0">
                <a:ln>
                  <a:noFill/>
                </a:ln>
                <a:solidFill>
                  <a:prstClr val="black"/>
                </a:solidFill>
                <a:effectLst/>
                <a:uLnTx/>
                <a:uFillTx/>
                <a:latin typeface="Calibri"/>
                <a:ea typeface="+mn-ea"/>
                <a:cs typeface="+mn-cs"/>
              </a:rPr>
              <a:t>Facilitates the agreement on a shared secret key between all the parties without prior communication or secret exchange.</a:t>
            </a:r>
            <a:br>
              <a:rPr kumimoji="0" lang="en-US" sz="3600" b="0" i="0" u="none" strike="noStrike" kern="1200" cap="none" spc="0" normalizeH="0" baseline="0" noProof="0" dirty="0">
                <a:ln>
                  <a:noFill/>
                </a:ln>
                <a:solidFill>
                  <a:prstClr val="black"/>
                </a:solidFill>
                <a:effectLst/>
                <a:uLnTx/>
                <a:uFillTx/>
                <a:latin typeface="Calibri"/>
                <a:ea typeface="+mn-ea"/>
                <a:cs typeface="+mn-cs"/>
              </a:rPr>
            </a:b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a:p>
            <a:pPr marL="367029" marR="0" lvl="1" algn="l" defTabSz="914400" rtl="0" eaLnBrk="1" fontAlgn="auto" latinLnBrk="0" hangingPunct="1">
              <a:lnSpc>
                <a:spcPts val="4759"/>
              </a:lnSpc>
              <a:spcBef>
                <a:spcPts val="0"/>
              </a:spcBef>
              <a:spcAft>
                <a:spcPts val="0"/>
              </a:spcAft>
              <a:buClrTx/>
              <a:buSzTx/>
              <a:tabLst/>
              <a:defRPr/>
            </a:pPr>
            <a:r>
              <a:rPr kumimoji="0" lang="en-US" sz="3600" b="1" i="0" u="sng" strike="noStrike" kern="1200" cap="none" spc="0" normalizeH="0" baseline="0" noProof="0" dirty="0">
                <a:ln>
                  <a:noFill/>
                </a:ln>
                <a:solidFill>
                  <a:prstClr val="black"/>
                </a:solidFill>
                <a:effectLst/>
                <a:uLnTx/>
                <a:uFillTx/>
                <a:latin typeface="Calibri"/>
                <a:ea typeface="+mn-ea"/>
                <a:cs typeface="+mn-cs"/>
              </a:rPr>
              <a:t>Robust Security</a:t>
            </a:r>
            <a:r>
              <a:rPr kumimoji="0" lang="he-IL" sz="3600" b="1" i="0" u="sng" strike="noStrike" kern="1200" cap="none" spc="0" normalizeH="0" baseline="0" noProof="0" dirty="0">
                <a:ln>
                  <a:noFill/>
                </a:ln>
                <a:solidFill>
                  <a:prstClr val="black"/>
                </a:solidFill>
                <a:effectLst/>
                <a:uLnTx/>
                <a:uFillTx/>
                <a:latin typeface="Calibri"/>
                <a:ea typeface="+mn-ea"/>
                <a:cs typeface="+mn-cs"/>
              </a:rPr>
              <a:t>-</a:t>
            </a:r>
            <a:r>
              <a:rPr kumimoji="0" lang="en-US" sz="3600" b="1" i="0" u="none" strike="noStrike" kern="1200" cap="none" spc="0" normalizeH="0" baseline="0" noProof="0" dirty="0">
                <a:ln>
                  <a:noFill/>
                </a:ln>
                <a:solidFill>
                  <a:prstClr val="black"/>
                </a:solidFill>
                <a:effectLst/>
                <a:uLnTx/>
                <a:uFillTx/>
                <a:latin typeface="Calibri"/>
                <a:ea typeface="+mn-ea"/>
                <a:cs typeface="+mn-cs"/>
              </a:rPr>
              <a:t> </a:t>
            </a:r>
            <a:r>
              <a:rPr kumimoji="0" lang="en-US" sz="3600" b="0" i="0" u="none" strike="noStrike" kern="1200" cap="none" spc="0" normalizeH="0" baseline="0" noProof="0" dirty="0">
                <a:ln>
                  <a:noFill/>
                </a:ln>
                <a:solidFill>
                  <a:prstClr val="black"/>
                </a:solidFill>
                <a:effectLst/>
                <a:uLnTx/>
                <a:uFillTx/>
                <a:latin typeface="Calibri"/>
                <a:ea typeface="+mn-ea"/>
                <a:cs typeface="+mn-cs"/>
              </a:rPr>
              <a:t>Even if the key exchange is observed, security remains intact with large secret values, enhancing resistance against attacks.</a:t>
            </a:r>
            <a:br>
              <a:rPr kumimoji="0" lang="en-US" sz="3600" b="0" i="0" u="none" strike="noStrike" kern="1200" cap="none" spc="0" normalizeH="0" baseline="0" noProof="0" dirty="0">
                <a:ln>
                  <a:noFill/>
                </a:ln>
                <a:solidFill>
                  <a:prstClr val="black"/>
                </a:solidFill>
                <a:effectLst/>
                <a:uLnTx/>
                <a:uFillTx/>
                <a:latin typeface="Calibri"/>
                <a:ea typeface="+mn-ea"/>
                <a:cs typeface="+mn-cs"/>
              </a:rPr>
            </a:b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a:p>
            <a:pPr marL="367029" marR="0" lvl="1" algn="l" defTabSz="914400" rtl="0" eaLnBrk="1" fontAlgn="auto" latinLnBrk="0" hangingPunct="1">
              <a:lnSpc>
                <a:spcPts val="4759"/>
              </a:lnSpc>
              <a:spcBef>
                <a:spcPts val="0"/>
              </a:spcBef>
              <a:spcAft>
                <a:spcPts val="0"/>
              </a:spcAft>
              <a:buClrTx/>
              <a:buSzTx/>
              <a:tabLst/>
              <a:defRPr/>
            </a:pPr>
            <a:r>
              <a:rPr kumimoji="0" lang="en-US" sz="3600" b="1" i="0" u="sng" strike="noStrike" kern="1200" cap="none" spc="0" normalizeH="0" baseline="0" noProof="0" dirty="0">
                <a:ln>
                  <a:noFill/>
                </a:ln>
                <a:solidFill>
                  <a:prstClr val="black"/>
                </a:solidFill>
                <a:effectLst/>
                <a:uLnTx/>
                <a:uFillTx/>
                <a:latin typeface="Calibri"/>
                <a:ea typeface="+mn-ea"/>
                <a:cs typeface="+mn-cs"/>
              </a:rPr>
              <a:t>Efficient Implementation</a:t>
            </a:r>
            <a:r>
              <a:rPr kumimoji="0" lang="he-IL" sz="3600" b="1" i="0" u="sng" strike="noStrike" kern="1200" cap="none" spc="0" normalizeH="0" baseline="0" noProof="0" dirty="0">
                <a:ln>
                  <a:noFill/>
                </a:ln>
                <a:solidFill>
                  <a:prstClr val="black"/>
                </a:solidFill>
                <a:effectLst/>
                <a:uLnTx/>
                <a:uFillTx/>
                <a:latin typeface="Calibri"/>
                <a:ea typeface="+mn-ea"/>
                <a:cs typeface="+mn-cs"/>
              </a:rPr>
              <a:t>-</a:t>
            </a:r>
            <a:r>
              <a:rPr kumimoji="0" lang="en-US" sz="3600" b="1" i="0" u="sng" strike="noStrike" kern="1200" cap="none" spc="0" normalizeH="0" baseline="0" noProof="0" dirty="0">
                <a:ln>
                  <a:noFill/>
                </a:ln>
                <a:solidFill>
                  <a:prstClr val="black"/>
                </a:solidFill>
                <a:effectLst/>
                <a:uLnTx/>
                <a:uFillTx/>
                <a:latin typeface="Calibri"/>
                <a:ea typeface="+mn-ea"/>
                <a:cs typeface="+mn-cs"/>
              </a:rPr>
              <a:t> </a:t>
            </a:r>
            <a:r>
              <a:rPr kumimoji="0" lang="en-US" sz="3600" b="0" i="0" u="none" strike="noStrike" kern="1200" cap="none" spc="0" normalizeH="0" baseline="0" noProof="0" dirty="0">
                <a:ln>
                  <a:noFill/>
                </a:ln>
                <a:solidFill>
                  <a:prstClr val="black"/>
                </a:solidFill>
                <a:effectLst/>
                <a:uLnTx/>
                <a:uFillTx/>
                <a:latin typeface="Calibri"/>
                <a:ea typeface="+mn-ea"/>
                <a:cs typeface="+mn-cs"/>
              </a:rPr>
              <a:t>The algorithm is efficient and easy to implement, suitable for various cryptographic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p:txBody>
      </p:sp>
    </p:spTree>
    <p:extLst>
      <p:ext uri="{BB962C8B-B14F-4D97-AF65-F5344CB8AC3E}">
        <p14:creationId xmlns:p14="http://schemas.microsoft.com/office/powerpoint/2010/main" val="2621475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066800" y="1026666"/>
            <a:ext cx="16663451" cy="1050929"/>
          </a:xfrm>
          <a:prstGeom prst="rect">
            <a:avLst/>
          </a:prstGeom>
        </p:spPr>
        <p:txBody>
          <a:bodyPr wrap="square" lIns="0" tIns="0" rIns="0" bIns="0" rtlCol="0" anchor="t">
            <a:spAutoFit/>
          </a:bodyPr>
          <a:lstStyle/>
          <a:p>
            <a:pPr algn="ctr">
              <a:lnSpc>
                <a:spcPts val="7827"/>
              </a:lnSpc>
              <a:spcBef>
                <a:spcPct val="0"/>
              </a:spcBef>
              <a:defRPr/>
            </a:pPr>
            <a:r>
              <a:rPr lang="en-US" sz="8000" dirty="0">
                <a:solidFill>
                  <a:srgbClr val="004AAD"/>
                </a:solidFill>
                <a:latin typeface="Suez One"/>
                <a:cs typeface="Suez One"/>
              </a:rPr>
              <a:t>Disadvantage’s of Diffie-Hellman</a:t>
            </a:r>
          </a:p>
        </p:txBody>
      </p:sp>
      <p:sp>
        <p:nvSpPr>
          <p:cNvPr id="7" name="TextBox 8">
            <a:extLst>
              <a:ext uri="{FF2B5EF4-FFF2-40B4-BE49-F238E27FC236}">
                <a16:creationId xmlns:a16="http://schemas.microsoft.com/office/drawing/2014/main" id="{6F3A8ECE-CE27-A8C8-A020-55C8759F2294}"/>
              </a:ext>
            </a:extLst>
          </p:cNvPr>
          <p:cNvSpPr txBox="1"/>
          <p:nvPr/>
        </p:nvSpPr>
        <p:spPr>
          <a:xfrm>
            <a:off x="2895600" y="2533047"/>
            <a:ext cx="12344400" cy="5960542"/>
          </a:xfrm>
          <a:prstGeom prst="rect">
            <a:avLst/>
          </a:prstGeom>
        </p:spPr>
        <p:txBody>
          <a:bodyPr wrap="square" lIns="0" tIns="0" rIns="0" bIns="0" rtlCol="0" anchor="t">
            <a:spAutoFit/>
          </a:bodyPr>
          <a:lstStyle/>
          <a:p>
            <a:pPr marL="0" marR="0" lvl="0" indent="0" algn="l" defTabSz="914400" rtl="0" eaLnBrk="1" fontAlgn="auto" latinLnBrk="0" hangingPunct="1">
              <a:lnSpc>
                <a:spcPts val="3565"/>
              </a:lnSpc>
              <a:spcBef>
                <a:spcPct val="0"/>
              </a:spcBef>
              <a:spcAft>
                <a:spcPts val="0"/>
              </a:spcAft>
              <a:buClrTx/>
              <a:buSzTx/>
              <a:buFontTx/>
              <a:buNone/>
              <a:tabLst/>
              <a:defRPr/>
            </a:pPr>
            <a:r>
              <a:rPr kumimoji="0" lang="en-US" sz="3600" b="1" i="0" u="sng" strike="noStrike" kern="1200" cap="none" spc="0" normalizeH="0" baseline="0" noProof="0" dirty="0">
                <a:ln>
                  <a:noFill/>
                </a:ln>
                <a:solidFill>
                  <a:prstClr val="black"/>
                </a:solidFill>
                <a:effectLst/>
                <a:uLnTx/>
                <a:uFillTx/>
                <a:latin typeface="Calibri"/>
                <a:ea typeface="+mn-ea"/>
                <a:cs typeface="+mn-cs"/>
              </a:rPr>
              <a:t>Computational Intensity</a:t>
            </a:r>
            <a:r>
              <a:rPr kumimoji="0" lang="he-IL" sz="3600" b="1" i="0" u="sng" strike="noStrike" kern="1200" cap="none" spc="0" normalizeH="0" baseline="0" noProof="0" dirty="0">
                <a:ln>
                  <a:noFill/>
                </a:ln>
                <a:solidFill>
                  <a:prstClr val="black"/>
                </a:solidFill>
                <a:effectLst/>
                <a:uLnTx/>
                <a:uFillTx/>
                <a:latin typeface="Calibri"/>
                <a:ea typeface="+mn-ea"/>
                <a:cs typeface="+mn-cs"/>
              </a:rPr>
              <a:t>-</a:t>
            </a:r>
            <a:r>
              <a:rPr kumimoji="0" lang="en-US" sz="3600" b="1" i="0" u="none" strike="noStrike" kern="1200" cap="none" spc="0" normalizeH="0" baseline="0" noProof="0" dirty="0">
                <a:ln>
                  <a:noFill/>
                </a:ln>
                <a:solidFill>
                  <a:prstClr val="black"/>
                </a:solidFill>
                <a:effectLst/>
                <a:uLnTx/>
                <a:uFillTx/>
                <a:latin typeface="Calibri"/>
                <a:ea typeface="+mn-ea"/>
                <a:cs typeface="+mn-cs"/>
              </a:rPr>
              <a:t> </a:t>
            </a:r>
            <a:r>
              <a:rPr kumimoji="0" lang="en-US" sz="3600" b="0" i="0" u="none" strike="noStrike" kern="1200" cap="none" spc="0" normalizeH="0" baseline="0" noProof="0" dirty="0">
                <a:ln>
                  <a:noFill/>
                </a:ln>
                <a:solidFill>
                  <a:prstClr val="black"/>
                </a:solidFill>
                <a:effectLst/>
                <a:uLnTx/>
                <a:uFillTx/>
                <a:latin typeface="Calibri"/>
                <a:ea typeface="+mn-ea"/>
                <a:cs typeface="+mn-cs"/>
              </a:rPr>
              <a:t>Utilizes large prime numbers, potentially leading to computational burden and slower processing in some scenarios.</a:t>
            </a:r>
            <a:br>
              <a:rPr kumimoji="0" lang="en-US" sz="3600" b="0" i="0" u="none" strike="noStrike" kern="1200" cap="none" spc="0" normalizeH="0" baseline="0" noProof="0" dirty="0">
                <a:ln>
                  <a:noFill/>
                </a:ln>
                <a:solidFill>
                  <a:prstClr val="black"/>
                </a:solidFill>
                <a:effectLst/>
                <a:uLnTx/>
                <a:uFillTx/>
                <a:latin typeface="Calibri"/>
                <a:ea typeface="+mn-ea"/>
                <a:cs typeface="+mn-cs"/>
              </a:rPr>
            </a:b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1" i="0" u="sng" strike="noStrike" kern="1200" cap="none" spc="0" normalizeH="0" baseline="0" noProof="0" dirty="0">
                <a:ln>
                  <a:noFill/>
                </a:ln>
                <a:solidFill>
                  <a:prstClr val="black"/>
                </a:solidFill>
                <a:effectLst/>
                <a:uLnTx/>
                <a:uFillTx/>
                <a:latin typeface="Calibri"/>
                <a:ea typeface="+mn-ea"/>
                <a:cs typeface="+mn-cs"/>
              </a:rPr>
              <a:t>Lack of Authentication</a:t>
            </a:r>
            <a:r>
              <a:rPr kumimoji="0" lang="he-IL" sz="3600" b="1" i="0" u="sng" strike="noStrike" kern="1200" cap="none" spc="0" normalizeH="0" baseline="0" noProof="0" dirty="0">
                <a:ln>
                  <a:noFill/>
                </a:ln>
                <a:solidFill>
                  <a:prstClr val="black"/>
                </a:solidFill>
                <a:effectLst/>
                <a:uLnTx/>
                <a:uFillTx/>
                <a:latin typeface="Calibri"/>
                <a:ea typeface="+mn-ea"/>
                <a:cs typeface="+mn-cs"/>
              </a:rPr>
              <a:t>-</a:t>
            </a:r>
            <a:r>
              <a:rPr kumimoji="0" lang="en-US" sz="3600" b="1" i="0" u="none" strike="noStrike" kern="1200" cap="none" spc="0" normalizeH="0" baseline="0" noProof="0" dirty="0">
                <a:ln>
                  <a:noFill/>
                </a:ln>
                <a:solidFill>
                  <a:prstClr val="black"/>
                </a:solidFill>
                <a:effectLst/>
                <a:uLnTx/>
                <a:uFillTx/>
                <a:latin typeface="Calibri"/>
                <a:ea typeface="+mn-ea"/>
                <a:cs typeface="+mn-cs"/>
              </a:rPr>
              <a:t> </a:t>
            </a:r>
            <a:r>
              <a:rPr kumimoji="0" lang="en-US" sz="3600" b="0" i="0" u="none" strike="noStrike" kern="1200" cap="none" spc="0" normalizeH="0" baseline="0" noProof="0" dirty="0">
                <a:ln>
                  <a:noFill/>
                </a:ln>
                <a:solidFill>
                  <a:prstClr val="black"/>
                </a:solidFill>
                <a:effectLst/>
                <a:uLnTx/>
                <a:uFillTx/>
                <a:latin typeface="Calibri"/>
                <a:ea typeface="+mn-ea"/>
                <a:cs typeface="+mn-cs"/>
              </a:rPr>
              <a:t>It lacks built-in authentication mechanisms, necessitating additional steps for parties to verify each other's identities securely.</a:t>
            </a:r>
            <a:endParaRPr kumimoji="0" lang="he-IL" sz="3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3565"/>
              </a:lnSpc>
              <a:spcBef>
                <a:spcPct val="0"/>
              </a:spcBef>
              <a:spcAft>
                <a:spcPts val="0"/>
              </a:spcAft>
              <a:buClrTx/>
              <a:buSzTx/>
              <a:buFontTx/>
              <a:buNone/>
              <a:tabLst/>
              <a:defRPr/>
            </a:pPr>
            <a:endParaRPr lang="he-IL" sz="3600" dirty="0">
              <a:solidFill>
                <a:prstClr val="black"/>
              </a:solidFill>
              <a:latin typeface="Calibri"/>
            </a:endParaRPr>
          </a:p>
          <a:p>
            <a:pPr marL="0" marR="0" lvl="0" indent="0" algn="l" defTabSz="914400" rtl="0" eaLnBrk="1" fontAlgn="auto" latinLnBrk="0" hangingPunct="1">
              <a:lnSpc>
                <a:spcPts val="3565"/>
              </a:lnSpc>
              <a:spcBef>
                <a:spcPct val="0"/>
              </a:spcBef>
              <a:spcAft>
                <a:spcPts val="0"/>
              </a:spcAft>
              <a:buClrTx/>
              <a:buSzTx/>
              <a:buFontTx/>
              <a:buNone/>
              <a:tabLst/>
              <a:defRPr/>
            </a:pPr>
            <a:r>
              <a:rPr kumimoji="0" lang="en-US" sz="3600" b="1" i="0" u="sng" strike="noStrike" kern="1200" cap="none" spc="0" normalizeH="0" baseline="0" noProof="0" dirty="0">
                <a:ln>
                  <a:noFill/>
                </a:ln>
                <a:solidFill>
                  <a:prstClr val="black"/>
                </a:solidFill>
                <a:effectLst/>
                <a:uLnTx/>
                <a:uFillTx/>
                <a:latin typeface="Calibri"/>
                <a:ea typeface="+mn-ea"/>
                <a:cs typeface="+mn-cs"/>
              </a:rPr>
              <a:t>Vulnerability to Interception</a:t>
            </a:r>
            <a:r>
              <a:rPr kumimoji="0" lang="he-IL" sz="3600" b="1" i="0" u="sng" strike="noStrike" kern="1200" cap="none" spc="0" normalizeH="0" baseline="0" noProof="0" dirty="0">
                <a:ln>
                  <a:noFill/>
                </a:ln>
                <a:solidFill>
                  <a:prstClr val="black"/>
                </a:solidFill>
                <a:effectLst/>
                <a:uLnTx/>
                <a:uFillTx/>
                <a:latin typeface="Calibri"/>
                <a:ea typeface="+mn-ea"/>
                <a:cs typeface="+mn-cs"/>
              </a:rPr>
              <a:t>-</a:t>
            </a:r>
            <a:r>
              <a:rPr kumimoji="0" lang="en-US" sz="3600" b="1" i="0" u="sng" strike="noStrike" kern="1200" cap="none" spc="0" normalizeH="0" baseline="0" noProof="0" dirty="0">
                <a:ln>
                  <a:noFill/>
                </a:ln>
                <a:solidFill>
                  <a:prstClr val="black"/>
                </a:solidFill>
                <a:effectLst/>
                <a:uLnTx/>
                <a:uFillTx/>
                <a:latin typeface="Calibri"/>
                <a:ea typeface="+mn-ea"/>
                <a:cs typeface="+mn-cs"/>
              </a:rPr>
              <a:t> </a:t>
            </a:r>
            <a:r>
              <a:rPr kumimoji="0" lang="en-US" sz="3600" b="0" i="0" u="none" strike="noStrike" kern="1200" cap="none" spc="0" normalizeH="0" baseline="0" noProof="0" dirty="0">
                <a:ln>
                  <a:noFill/>
                </a:ln>
                <a:solidFill>
                  <a:prstClr val="black"/>
                </a:solidFill>
                <a:effectLst/>
                <a:uLnTx/>
                <a:uFillTx/>
                <a:latin typeface="Calibri"/>
                <a:ea typeface="+mn-ea"/>
                <a:cs typeface="+mn-cs"/>
              </a:rPr>
              <a:t>Prone to man-in-the-middle attacks if an attacker intercepts and alters the exchanged messages between parties.</a:t>
            </a:r>
          </a:p>
          <a:p>
            <a:pPr marL="0" marR="0" lvl="0" indent="0" algn="l" defTabSz="914400" rtl="0" eaLnBrk="1" fontAlgn="auto" latinLnBrk="0" hangingPunct="1">
              <a:lnSpc>
                <a:spcPts val="3565"/>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Muli"/>
              <a:ea typeface="+mn-ea"/>
              <a:cs typeface="+mn-cs"/>
            </a:endParaRPr>
          </a:p>
          <a:p>
            <a:pPr marL="0" marR="0" lvl="0" indent="0" algn="l" defTabSz="914400" rtl="0" eaLnBrk="1" fontAlgn="auto" latinLnBrk="0" hangingPunct="1">
              <a:lnSpc>
                <a:spcPts val="3565"/>
              </a:lnSpc>
              <a:spcBef>
                <a:spcPct val="0"/>
              </a:spcBef>
              <a:spcAft>
                <a:spcPts val="0"/>
              </a:spcAft>
              <a:buClrTx/>
              <a:buSzTx/>
              <a:buFontTx/>
              <a:buNone/>
              <a:tabLst/>
              <a:defRPr/>
            </a:pPr>
            <a:endParaRPr kumimoji="0" lang="en-US" sz="2546" b="0" i="0" u="none" strike="noStrike" kern="1200" cap="none" spc="0" normalizeH="0" baseline="0" noProof="0" dirty="0">
              <a:ln>
                <a:noFill/>
              </a:ln>
              <a:solidFill>
                <a:srgbClr val="FFFFFF"/>
              </a:solidFill>
              <a:effectLst/>
              <a:uLnTx/>
              <a:uFillTx/>
              <a:latin typeface="Muli"/>
              <a:ea typeface="+mn-ea"/>
              <a:cs typeface="+mn-cs"/>
            </a:endParaRPr>
          </a:p>
        </p:txBody>
      </p:sp>
    </p:spTree>
    <p:extLst>
      <p:ext uri="{BB962C8B-B14F-4D97-AF65-F5344CB8AC3E}">
        <p14:creationId xmlns:p14="http://schemas.microsoft.com/office/powerpoint/2010/main" val="2884145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7774</TotalTime>
  <Words>3828</Words>
  <Application>Microsoft Office PowerPoint</Application>
  <PresentationFormat>מותאם אישית</PresentationFormat>
  <Paragraphs>316</Paragraphs>
  <Slides>41</Slides>
  <Notes>38</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41</vt:i4>
      </vt:variant>
    </vt:vector>
  </HeadingPairs>
  <TitlesOfParts>
    <vt:vector size="49" baseType="lpstr">
      <vt:lpstr>Suez One</vt:lpstr>
      <vt:lpstr>Arial</vt:lpstr>
      <vt:lpstr>Cooper Hewitt</vt:lpstr>
      <vt:lpstr>Segoe UI</vt:lpstr>
      <vt:lpstr>Muli</vt:lpstr>
      <vt:lpstr>Cambria Math</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קריפטולוגיה</dc:title>
  <dc:creator>אלמוג קדוש</dc:creator>
  <cp:lastModifiedBy>אלמוג אלבז</cp:lastModifiedBy>
  <cp:revision>37</cp:revision>
  <dcterms:created xsi:type="dcterms:W3CDTF">2006-08-16T00:00:00Z</dcterms:created>
  <dcterms:modified xsi:type="dcterms:W3CDTF">2024-08-05T09:17:10Z</dcterms:modified>
  <dc:identifier>DAGLsy_BnkA</dc:identifier>
</cp:coreProperties>
</file>